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85" r:id="rId2"/>
  </p:sldMasterIdLst>
  <p:notesMasterIdLst>
    <p:notesMasterId r:id="rId23"/>
  </p:notesMasterIdLst>
  <p:sldIdLst>
    <p:sldId id="256" r:id="rId3"/>
    <p:sldId id="332" r:id="rId4"/>
    <p:sldId id="393" r:id="rId5"/>
    <p:sldId id="308" r:id="rId6"/>
    <p:sldId id="409" r:id="rId7"/>
    <p:sldId id="408" r:id="rId8"/>
    <p:sldId id="411" r:id="rId9"/>
    <p:sldId id="394" r:id="rId10"/>
    <p:sldId id="413" r:id="rId11"/>
    <p:sldId id="414" r:id="rId12"/>
    <p:sldId id="415" r:id="rId13"/>
    <p:sldId id="410" r:id="rId14"/>
    <p:sldId id="412" r:id="rId15"/>
    <p:sldId id="418" r:id="rId16"/>
    <p:sldId id="417" r:id="rId17"/>
    <p:sldId id="434" r:id="rId18"/>
    <p:sldId id="433" r:id="rId19"/>
    <p:sldId id="350" r:id="rId20"/>
    <p:sldId id="330" r:id="rId21"/>
    <p:sldId id="35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3F4588-A45D-49B4-9B64-2B76B1141C24}">
          <p14:sldIdLst>
            <p14:sldId id="256"/>
            <p14:sldId id="332"/>
            <p14:sldId id="393"/>
            <p14:sldId id="308"/>
            <p14:sldId id="409"/>
            <p14:sldId id="408"/>
            <p14:sldId id="411"/>
            <p14:sldId id="394"/>
            <p14:sldId id="413"/>
            <p14:sldId id="414"/>
            <p14:sldId id="415"/>
            <p14:sldId id="410"/>
            <p14:sldId id="412"/>
            <p14:sldId id="418"/>
            <p14:sldId id="417"/>
            <p14:sldId id="434"/>
            <p14:sldId id="433"/>
            <p14:sldId id="350"/>
            <p14:sldId id="330"/>
            <p14:sldId id="3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CC00"/>
    <a:srgbClr val="B4C7E7"/>
    <a:srgbClr val="BFBFBF"/>
    <a:srgbClr val="005A9E"/>
    <a:srgbClr val="339933"/>
    <a:srgbClr val="FFD966"/>
    <a:srgbClr val="C5E0B4"/>
    <a:srgbClr val="BDD7EE"/>
    <a:srgbClr val="E0B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4" autoAdjust="0"/>
    <p:restoredTop sz="94640" autoAdjust="0"/>
  </p:normalViewPr>
  <p:slideViewPr>
    <p:cSldViewPr snapToGrid="0">
      <p:cViewPr varScale="1">
        <p:scale>
          <a:sx n="80" d="100"/>
          <a:sy n="80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7384-0C03-41FC-97E1-9EF1970247D0}" type="datetimeFigureOut">
              <a:rPr lang="fr-FR" smtClean="0"/>
              <a:t>21/06/2023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D090-F63F-4FA6-93B4-5992CECA06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3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D48B91-C9E4-F781-5629-C0FBEC2EA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DCA382-F34B-0007-949B-14E51C4CD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4AE7E4-3A20-795E-EB53-2CD34A59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73EC-AF25-4522-97EB-40627428338D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7C1E6E-7B71-689D-9745-043BC04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CA6766-0EB3-2597-40B2-D78E10E3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36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5B08EB-6EE2-8CFD-7316-291A0813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4C5F3D-C0DB-FFDE-450C-A2E719435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1C364E-2CA0-C658-2309-8A61459DC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9110-E6FB-45AC-B872-2A4728C94C86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5D1320-FB74-7B2D-CAC6-A5FEFF2E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5C48B3-7199-D23D-0304-1DC17CF7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73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F2178DD-0221-CC55-DBAC-2E24829DB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63F5C4-E0C2-7069-9484-544C4AA70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6" y="273846"/>
            <a:ext cx="57626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7F75A8-C4ED-C8A6-A94F-E39A1F51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9008-F16E-4E74-8313-FC02C27E2A1B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67D3B1-7F15-5644-5432-749ACC37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2BA236-8997-4F4C-7797-F4A85602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175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C1C4-61A3-49FA-9912-590C10CBDA38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084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52E0-D699-4561-AB4E-31A7035FD1F0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82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C66A-E856-46D8-A96A-DAE6C8C5DAD0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69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30CD-C8F8-45FF-A106-8D247D0BF379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786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8EC91-6F33-4553-9163-05A8A3ECF6FD}" type="datetime1">
              <a:rPr lang="fr-FR" smtClean="0"/>
              <a:t>21/06/2023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577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6000"/>
            <a:ext cx="9144000" cy="540000"/>
          </a:xfr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h="254000" prst="hardEdge"/>
          </a:sp3d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7D8F433-35A9-CCCC-F8CA-C988A87B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4000" y="4873500"/>
            <a:ext cx="1440000" cy="270000"/>
          </a:xfrm>
          <a:prstGeom prst="chevron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9BB4C7AF-BF70-489F-B43E-AFF4D5A87F3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pied de page 3">
            <a:extLst>
              <a:ext uri="{FF2B5EF4-FFF2-40B4-BE49-F238E27FC236}">
                <a16:creationId xmlns:a16="http://schemas.microsoft.com/office/drawing/2014/main" id="{55313913-8D32-0A30-8C6B-666517719359}"/>
              </a:ext>
            </a:extLst>
          </p:cNvPr>
          <p:cNvSpPr txBox="1">
            <a:spLocks/>
          </p:cNvSpPr>
          <p:nvPr userDrawn="1"/>
        </p:nvSpPr>
        <p:spPr>
          <a:xfrm>
            <a:off x="1260000" y="4873500"/>
            <a:ext cx="6624000" cy="270000"/>
          </a:xfrm>
          <a:prstGeom prst="chevron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 vert="horz" lIns="0" tIns="0" rIns="0" bIns="0" rtlCol="0" anchor="ctr" anchorCtr="1"/>
          <a:lstStyle>
            <a:defPPr>
              <a:defRPr lang="fr-FR"/>
            </a:defPPr>
            <a:lvl1pPr marL="0" algn="ct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Soutenance de projet : Déployez un modèle dans le cloud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8BDD638-1BF7-6CE3-B1AD-6D7DBC11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3500"/>
            <a:ext cx="1440000" cy="270000"/>
          </a:xfrm>
          <a:prstGeom prst="homePlate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948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8483-328A-4407-841E-6977D92DD5B2}" type="datetime1">
              <a:rPr lang="fr-FR" smtClean="0"/>
              <a:t>21/06/2023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373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7D70-6831-40E3-B975-49F504DFB51B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2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F6F2D-8440-AA17-2FE4-416849E6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B2873B-4247-8FBD-41AD-BB5BC68D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E0B613-A223-A82C-EDBE-3992CC59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A657-8A43-4DA2-B515-2418278AF12A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D1C616-3488-78A8-2CDA-7DAD6172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854AC3-B96D-B722-1920-12EF3A84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4511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6E1B-F735-4B14-BAEA-D9353E6F5AEF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084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237FE-ED34-42E4-87E4-690437BA3004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76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B4001-5222-40EF-BDC8-8FA7D6033ED5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569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7F1A4-37EE-6DED-731F-F89E526D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4000" y="4873500"/>
            <a:ext cx="1440000" cy="270000"/>
          </a:xfrm>
          <a:prstGeom prst="chevron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9BB4C7AF-BF70-489F-B43E-AFF4D5A87F36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256017C4-6121-8352-89A0-9BA200D17511}"/>
              </a:ext>
            </a:extLst>
          </p:cNvPr>
          <p:cNvSpPr txBox="1">
            <a:spLocks/>
          </p:cNvSpPr>
          <p:nvPr userDrawn="1"/>
        </p:nvSpPr>
        <p:spPr>
          <a:xfrm>
            <a:off x="1260000" y="4873500"/>
            <a:ext cx="6624000" cy="270000"/>
          </a:xfrm>
          <a:prstGeom prst="chevron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 vert="horz" lIns="0" tIns="0" rIns="0" bIns="0" rtlCol="0" anchor="ctr" anchorCtr="1"/>
          <a:lstStyle>
            <a:defPPr>
              <a:defRPr lang="fr-FR"/>
            </a:defPPr>
            <a:lvl1pPr marL="0" algn="ctr" defTabSz="4572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Soutenance de projet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4D628BC-B938-A08C-C1A6-01A331A7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73500"/>
            <a:ext cx="1440000" cy="270000"/>
          </a:xfrm>
          <a:prstGeom prst="homePlate">
            <a:avLst/>
          </a:prstGeom>
          <a:gradFill>
            <a:gsLst>
              <a:gs pos="5000">
                <a:srgbClr val="005776"/>
              </a:gs>
              <a:gs pos="0">
                <a:srgbClr val="003B68"/>
              </a:gs>
              <a:gs pos="24000">
                <a:srgbClr val="004070"/>
              </a:gs>
              <a:gs pos="47000">
                <a:srgbClr val="005A9E"/>
              </a:gs>
              <a:gs pos="77000">
                <a:srgbClr val="003B68"/>
              </a:gs>
              <a:gs pos="92000">
                <a:srgbClr val="005776"/>
              </a:gs>
              <a:gs pos="100000">
                <a:srgbClr val="002060">
                  <a:alpha val="87000"/>
                </a:srgbClr>
              </a:gs>
            </a:gsLst>
            <a:lin ang="8100000" scaled="0"/>
          </a:gradFill>
          <a:scene3d>
            <a:camera prst="orthographicFront"/>
            <a:lightRig rig="threePt" dir="t"/>
          </a:scene3d>
          <a:sp3d>
            <a:bevelT w="69850" h="215900" prst="hardEdge"/>
          </a:sp3d>
        </p:spPr>
        <p:txBody>
          <a:bodyPr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fld id="{361FBD6F-DCF0-4C40-8BA4-FCDD5D40545D}" type="datetime1">
              <a:rPr lang="fr-FR" noProof="0" smtClean="0"/>
              <a:t>21/06/2023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7927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715F2-B176-CBB0-5D16-F454AC16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DD62E9-2708-DECD-F5DB-6795E6CAD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6D9B0F-4689-03F5-5A52-C5CBC477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E768-39F2-454E-A4B1-36786FF7899E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95BC65-6D75-1727-A901-16DA417C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0DC06-3F60-BD0D-FF12-64763326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9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D770B3-D25A-47D3-E626-D5170D65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BE79B-4E33-D832-D9C1-96D868D80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A92389-F805-363E-8E36-8673B41E6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CD1548-6CD9-8F32-B2EF-D64107AB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F319-6976-43A8-9BE4-9F21DF62BDFB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51CA84-6DAB-FCB4-2721-ACEB7F78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551646-8CC6-D311-6239-625669B6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10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85B5C1-3A93-E5A0-E888-F6186C1B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7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C7200F-2B55-6B5A-5F23-CFF2E0A00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44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8AFE84-E1ED-9D79-FE59-45C3DC8C9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4" y="1878806"/>
            <a:ext cx="3868737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94E603-4007-757E-C6FF-BE3E8E2ED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E031394-BB01-9350-AC39-BBB2AAF3F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A5AB736-CDE8-1CF7-2B5C-22BAA987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66DA4-50B0-42C2-961D-EA6D60479B9C}" type="datetime1">
              <a:rPr lang="fr-FR" smtClean="0"/>
              <a:t>21/06/2023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651877-BBD0-29A3-0545-4E5F780F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324FF9-5C86-B29C-52D1-13E72DD8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7C3B9-FB1E-30D8-4344-89135FAA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A47285-5FA6-AC64-CB90-9E8408B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A8FD-3638-435E-8B50-53F5DAD173D2}" type="datetime1">
              <a:rPr lang="fr-FR" smtClean="0"/>
              <a:t>21/06/2023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5309B1-8244-C311-50AF-534D11A6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CB8EDA-06FC-8FC3-C009-73CE28A8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93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99A6760-6EBC-A4A8-928F-928F3D92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5C9C-83E7-4D45-9C2F-9412E94A8A93}" type="datetime1">
              <a:rPr lang="fr-FR" smtClean="0"/>
              <a:t>21/06/2023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2C15A04-41F2-D04E-29C6-8554AB1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F15E1D-D871-FB8F-1B83-E7850FC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15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560EF-49B5-0DF4-16C7-FD883338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4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CC1AF9-D152-0F3B-1327-12C64BFBC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73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386C63-B1EB-A173-05FF-FB6E22368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4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2BBF22-0A35-3E31-F50D-01AAC1F9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5F48-D15E-401B-8967-A5E3AEA4BC78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37D722-6226-C36B-FB91-8AF42AD9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F7ED44-D50D-0897-A357-8BA3559B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67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889B4F-6945-5278-7644-AF2CCC01B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4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9BDCEE0-D10F-9A24-FEB8-076003EB0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73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67AAAE-44AF-257F-2281-DB7B92ACB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4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6615B-D944-B1F2-2B9D-6F5EFBC9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8DBBF-7536-4D5E-8B1B-F83558BB6783}" type="datetime1">
              <a:rPr lang="fr-FR" smtClean="0"/>
              <a:t>21/06/2023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F38579-E10C-E068-9385-E99086FE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A40B23-562B-C615-A527-AD2850B7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25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6EB464B-C944-9BAE-DF7A-8F5649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ED5BBC-A696-3AF7-A7C6-C83D07C9C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22A361-62BC-2FE9-F36B-BD1A2D4B1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C1B51-4AB5-464F-A515-EE0D44BF4DCE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844E3E-0BA6-8D06-B29C-040A372E1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FC2CE8-364E-3FD7-B8E5-06489ACB7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7CB2-A617-49FA-8FAC-1BAE97B435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65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AAA3F-B665-42E3-918E-F751C1732824}" type="datetime1">
              <a:rPr lang="fr-FR" smtClean="0"/>
              <a:t>21/06/2023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C7AF-BF70-489F-B43E-AFF4D5A87F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10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jpg"/><Relationship Id="rId5" Type="http://schemas.openxmlformats.org/officeDocument/2006/relationships/image" Target="../media/image16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726BED-00FE-505F-E442-31950480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2000" y="192894"/>
            <a:ext cx="5400000" cy="1754326"/>
          </a:xfrm>
        </p:spPr>
        <p:txBody>
          <a:bodyPr wrap="square" anchor="ctr" anchorCtr="1">
            <a:spAutoFit/>
          </a:bodyPr>
          <a:lstStyle/>
          <a:p>
            <a:r>
              <a:rPr lang="fr-FR" sz="4000" dirty="0"/>
              <a:t>Soutenance de projet 8 :</a:t>
            </a:r>
            <a:br>
              <a:rPr lang="fr-FR" sz="4000" dirty="0"/>
            </a:br>
            <a:r>
              <a:rPr lang="fr-FR" sz="4000" b="1" u="sng" dirty="0">
                <a:solidFill>
                  <a:srgbClr val="C00000"/>
                </a:solidFill>
              </a:rPr>
              <a:t>Déployez un modèle dans le cloud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613C280-7AE9-CAD8-13BC-8781666A8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794" y="2089212"/>
            <a:ext cx="6938412" cy="859723"/>
          </a:xfrm>
        </p:spPr>
        <p:txBody>
          <a:bodyPr>
            <a:spAutoFit/>
          </a:bodyPr>
          <a:lstStyle/>
          <a:p>
            <a:r>
              <a:rPr lang="fr-FR" sz="2400" b="1" u="sng" dirty="0"/>
              <a:t>Farid Kameche</a:t>
            </a:r>
          </a:p>
          <a:p>
            <a:r>
              <a:rPr lang="fr-FR" sz="2400" dirty="0"/>
              <a:t>Formation </a:t>
            </a:r>
            <a:r>
              <a:rPr lang="fr-FR" sz="2400" dirty="0" err="1"/>
              <a:t>OpenClassroom</a:t>
            </a:r>
            <a:r>
              <a:rPr lang="fr-FR" sz="2400" dirty="0"/>
              <a:t> - Data </a:t>
            </a:r>
            <a:r>
              <a:rPr lang="fr-FR" sz="2400" dirty="0" err="1"/>
              <a:t>Scientist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B470C6-A6EB-1C62-07C3-206C63B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6" t="41014" r="38386" b="28692"/>
          <a:stretch/>
        </p:blipFill>
        <p:spPr>
          <a:xfrm>
            <a:off x="3344476" y="3143249"/>
            <a:ext cx="245504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6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2E8969-53DE-2F78-C91A-79E40F1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en Composante Principale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DFD50F-CB81-2BD5-9D0E-4D8E19B2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02E885-0AF6-7B85-8FFA-A22D3187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8B5C0F4E-81D9-197A-AF8B-AAE360D433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49C7A2B-8D63-6822-AB00-1AF5B0427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00" y="1249200"/>
            <a:ext cx="3771654" cy="25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0E0137C-4B36-EF65-758F-A03D5EFD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249200"/>
            <a:ext cx="3754971" cy="252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3FDD10D-BDDF-8E4B-8028-CD48886DE404}"/>
              </a:ext>
            </a:extLst>
          </p:cNvPr>
          <p:cNvSpPr txBox="1"/>
          <p:nvPr/>
        </p:nvSpPr>
        <p:spPr>
          <a:xfrm>
            <a:off x="1337485" y="8640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/>
              <a:t>StandardScaler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F76A921-546B-7858-3734-106D550660B3}"/>
              </a:ext>
            </a:extLst>
          </p:cNvPr>
          <p:cNvSpPr txBox="1"/>
          <p:nvPr/>
        </p:nvSpPr>
        <p:spPr>
          <a:xfrm>
            <a:off x="5997027" y="8640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/>
              <a:t>RobustScaler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3DCFBA4-6618-6935-BCD0-BBAA60C217EB}"/>
              </a:ext>
            </a:extLst>
          </p:cNvPr>
          <p:cNvSpPr txBox="1"/>
          <p:nvPr/>
        </p:nvSpPr>
        <p:spPr bwMode="auto">
          <a:xfrm>
            <a:off x="3138000" y="4536000"/>
            <a:ext cx="2868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Normalisation avec </a:t>
            </a:r>
            <a:r>
              <a:rPr lang="fr-FR" sz="1600" b="1" dirty="0" err="1">
                <a:solidFill>
                  <a:prstClr val="white"/>
                </a:solidFill>
              </a:rPr>
              <a:t>RobustScaler</a:t>
            </a:r>
            <a:endParaRPr lang="fr-FR" sz="1600" b="1" dirty="0">
              <a:solidFill>
                <a:prstClr val="white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3EA290-96D4-F818-733D-C89BDB2A9C18}"/>
              </a:ext>
            </a:extLst>
          </p:cNvPr>
          <p:cNvSpPr txBox="1"/>
          <p:nvPr/>
        </p:nvSpPr>
        <p:spPr>
          <a:xfrm>
            <a:off x="1742400" y="3913200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1x1x132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8930AE-673A-6246-0788-DEDA92D4FE7A}"/>
              </a:ext>
            </a:extLst>
          </p:cNvPr>
          <p:cNvSpPr txBox="1"/>
          <p:nvPr/>
        </p:nvSpPr>
        <p:spPr>
          <a:xfrm>
            <a:off x="6502895" y="3913200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u="sng" dirty="0">
                <a:solidFill>
                  <a:srgbClr val="C00000"/>
                </a:solidFill>
              </a:rPr>
              <a:t>1x1x67</a:t>
            </a:r>
          </a:p>
        </p:txBody>
      </p:sp>
      <p:sp>
        <p:nvSpPr>
          <p:cNvPr id="22" name="Titre 2">
            <a:extLst>
              <a:ext uri="{FF2B5EF4-FFF2-40B4-BE49-F238E27FC236}">
                <a16:creationId xmlns:a16="http://schemas.microsoft.com/office/drawing/2014/main" id="{C549FDB2-4F20-4FD6-1312-DFBDF3DDF0E5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4552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>
            <a:extLst>
              <a:ext uri="{FF2B5EF4-FFF2-40B4-BE49-F238E27FC236}">
                <a16:creationId xmlns:a16="http://schemas.microsoft.com/office/drawing/2014/main" id="{946215DC-FB83-77D0-E41D-9A07FDA41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3" y="2797200"/>
            <a:ext cx="5895975" cy="1000125"/>
          </a:xfrm>
          <a:prstGeom prst="rect">
            <a:avLst/>
          </a:prstGeom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447F4BC6-7A89-1B9D-6AD2-9556A40E8763}"/>
              </a:ext>
            </a:extLst>
          </p:cNvPr>
          <p:cNvGrpSpPr/>
          <p:nvPr/>
        </p:nvGrpSpPr>
        <p:grpSpPr>
          <a:xfrm>
            <a:off x="1624013" y="2797200"/>
            <a:ext cx="5743575" cy="1603125"/>
            <a:chOff x="1624013" y="2797200"/>
            <a:chExt cx="5743575" cy="1603125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FD0D41A9-75BB-59F9-8D65-54F5E6012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013" y="3171600"/>
              <a:ext cx="3781425" cy="1228725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ECC9BC00-20B3-DD99-2F89-2C4375FE1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013" y="2797200"/>
              <a:ext cx="5743575" cy="228600"/>
            </a:xfrm>
            <a:prstGeom prst="rect">
              <a:avLst/>
            </a:prstGeom>
          </p:spPr>
        </p:pic>
      </p:grpSp>
      <p:pic>
        <p:nvPicPr>
          <p:cNvPr id="50" name="Image 49">
            <a:extLst>
              <a:ext uri="{FF2B5EF4-FFF2-40B4-BE49-F238E27FC236}">
                <a16:creationId xmlns:a16="http://schemas.microsoft.com/office/drawing/2014/main" id="{DF702601-504F-FCCA-AC21-E8DED4E22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80" y="2797200"/>
            <a:ext cx="269404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9329473-1BA1-7A21-4A50-A5476E30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Composition du 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DE9CC1-90BB-4F8A-29BA-808C9CB8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6B9E3B-A9E7-ED9B-5330-C167F84D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9E7308FD-0AF2-4CD2-79F4-17EC73D157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17BF8E3C-07B8-0A91-DAA0-AD90A7CC1B67}"/>
              </a:ext>
            </a:extLst>
          </p:cNvPr>
          <p:cNvSpPr>
            <a:spLocks noChangeAspect="1"/>
          </p:cNvSpPr>
          <p:nvPr/>
        </p:nvSpPr>
        <p:spPr>
          <a:xfrm rot="16200000">
            <a:off x="6678000" y="98024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E35D5D-C9F7-EBA1-22D4-1441DC8357B0}"/>
              </a:ext>
            </a:extLst>
          </p:cNvPr>
          <p:cNvSpPr/>
          <p:nvPr/>
        </p:nvSpPr>
        <p:spPr>
          <a:xfrm>
            <a:off x="2772000" y="864000"/>
            <a:ext cx="3600000" cy="1789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A8482-E22A-3C06-3519-EF5E4D7A2020}"/>
              </a:ext>
            </a:extLst>
          </p:cNvPr>
          <p:cNvSpPr/>
          <p:nvPr/>
        </p:nvSpPr>
        <p:spPr>
          <a:xfrm>
            <a:off x="7344000" y="864000"/>
            <a:ext cx="1620000" cy="1789198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808AF6F6-C4B0-CD95-506C-5C643DA7F2AC}"/>
              </a:ext>
            </a:extLst>
          </p:cNvPr>
          <p:cNvSpPr>
            <a:spLocks noChangeAspect="1"/>
          </p:cNvSpPr>
          <p:nvPr/>
        </p:nvSpPr>
        <p:spPr>
          <a:xfrm rot="16200000">
            <a:off x="2106000" y="9802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A95DAB6-AA80-692E-1058-54AFAA69B3DA}"/>
              </a:ext>
            </a:extLst>
          </p:cNvPr>
          <p:cNvSpPr txBox="1"/>
          <p:nvPr/>
        </p:nvSpPr>
        <p:spPr>
          <a:xfrm>
            <a:off x="3852000" y="936000"/>
            <a:ext cx="144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Modélisation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2D7A531-2B91-0715-205E-3AC144B2E7AB}"/>
              </a:ext>
            </a:extLst>
          </p:cNvPr>
          <p:cNvSpPr txBox="1"/>
          <p:nvPr/>
        </p:nvSpPr>
        <p:spPr>
          <a:xfrm>
            <a:off x="7614000" y="936000"/>
            <a:ext cx="108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ACP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26BE99-E0C6-84FC-1DE0-12BAA9276698}"/>
              </a:ext>
            </a:extLst>
          </p:cNvPr>
          <p:cNvSpPr txBox="1"/>
          <p:nvPr/>
        </p:nvSpPr>
        <p:spPr>
          <a:xfrm>
            <a:off x="3132000" y="13896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Chargement du modèle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757627-712B-C679-614E-1C12EAB20805}"/>
              </a:ext>
            </a:extLst>
          </p:cNvPr>
          <p:cNvSpPr txBox="1"/>
          <p:nvPr/>
        </p:nvSpPr>
        <p:spPr>
          <a:xfrm>
            <a:off x="3132000" y="18108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Traitement diffusion des poids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7147B86-F372-2C82-0EE8-7702FBB237B9}"/>
              </a:ext>
            </a:extLst>
          </p:cNvPr>
          <p:cNvGrpSpPr/>
          <p:nvPr/>
        </p:nvGrpSpPr>
        <p:grpSpPr>
          <a:xfrm>
            <a:off x="180000" y="864001"/>
            <a:ext cx="1620000" cy="1789198"/>
            <a:chOff x="180000" y="864001"/>
            <a:chExt cx="1620000" cy="17891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863A55-3B03-9C63-5CE4-929CC3A1C385}"/>
                </a:ext>
              </a:extLst>
            </p:cNvPr>
            <p:cNvSpPr/>
            <p:nvPr/>
          </p:nvSpPr>
          <p:spPr>
            <a:xfrm>
              <a:off x="180000" y="864001"/>
              <a:ext cx="1620000" cy="17891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7F67842-FFB8-0D71-0789-2E93362E7640}"/>
                </a:ext>
              </a:extLst>
            </p:cNvPr>
            <p:cNvSpPr txBox="1"/>
            <p:nvPr/>
          </p:nvSpPr>
          <p:spPr>
            <a:xfrm>
              <a:off x="270000" y="936000"/>
              <a:ext cx="144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2000" b="1" dirty="0"/>
                <a:t>Import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914C8E1-38DF-5533-2F80-3B0751A11E80}"/>
                </a:ext>
              </a:extLst>
            </p:cNvPr>
            <p:cNvSpPr txBox="1"/>
            <p:nvPr/>
          </p:nvSpPr>
          <p:spPr>
            <a:xfrm>
              <a:off x="540000" y="1389600"/>
              <a:ext cx="90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/>
                <a:t>Librairies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337389B1-1623-553A-031A-626AFE9238DA}"/>
                </a:ext>
              </a:extLst>
            </p:cNvPr>
            <p:cNvSpPr txBox="1"/>
            <p:nvPr/>
          </p:nvSpPr>
          <p:spPr>
            <a:xfrm>
              <a:off x="540000" y="1810800"/>
              <a:ext cx="90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/>
                <a:t>Images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4C040B30-FC76-B1E1-69B1-B9F5229ED8A5}"/>
              </a:ext>
            </a:extLst>
          </p:cNvPr>
          <p:cNvSpPr txBox="1"/>
          <p:nvPr/>
        </p:nvSpPr>
        <p:spPr>
          <a:xfrm>
            <a:off x="3132000" y="22320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Image vers vecteur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8E9F3DC-B03C-F007-1B0A-26FC98950737}"/>
              </a:ext>
            </a:extLst>
          </p:cNvPr>
          <p:cNvSpPr txBox="1"/>
          <p:nvPr/>
        </p:nvSpPr>
        <p:spPr>
          <a:xfrm>
            <a:off x="7434000" y="1389600"/>
            <a:ext cx="1440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Réduction dimension vecteur</a:t>
            </a:r>
          </a:p>
        </p:txBody>
      </p:sp>
      <p:sp>
        <p:nvSpPr>
          <p:cNvPr id="28" name="Flèche : bas 27">
            <a:extLst>
              <a:ext uri="{FF2B5EF4-FFF2-40B4-BE49-F238E27FC236}">
                <a16:creationId xmlns:a16="http://schemas.microsoft.com/office/drawing/2014/main" id="{0E9285F3-0DD1-0E7F-BDB3-5FB3307FBE9E}"/>
              </a:ext>
            </a:extLst>
          </p:cNvPr>
          <p:cNvSpPr>
            <a:spLocks noChangeAspect="1"/>
          </p:cNvSpPr>
          <p:nvPr/>
        </p:nvSpPr>
        <p:spPr>
          <a:xfrm>
            <a:off x="4392000" y="279720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F68B979-70BD-9D79-3483-D45849FBA350}"/>
              </a:ext>
            </a:extLst>
          </p:cNvPr>
          <p:cNvSpPr txBox="1"/>
          <p:nvPr/>
        </p:nvSpPr>
        <p:spPr>
          <a:xfrm>
            <a:off x="2772000" y="3800802"/>
            <a:ext cx="36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Déploiement vers AWS</a:t>
            </a:r>
          </a:p>
        </p:txBody>
      </p:sp>
      <p:sp>
        <p:nvSpPr>
          <p:cNvPr id="53" name="Titre 2">
            <a:extLst>
              <a:ext uri="{FF2B5EF4-FFF2-40B4-BE49-F238E27FC236}">
                <a16:creationId xmlns:a16="http://schemas.microsoft.com/office/drawing/2014/main" id="{65535531-95D7-C35B-DB8D-4F8E0649DB1C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5ED672C4-B787-8866-6F77-49D873F46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3" y="2797200"/>
            <a:ext cx="6581775" cy="762000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9963E50C-9877-080F-CDEF-7DEB95125D6A}"/>
              </a:ext>
            </a:extLst>
          </p:cNvPr>
          <p:cNvSpPr txBox="1"/>
          <p:nvPr/>
        </p:nvSpPr>
        <p:spPr>
          <a:xfrm>
            <a:off x="180000" y="3055090"/>
            <a:ext cx="14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9712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  <p:bldP spid="17" grpId="0"/>
      <p:bldP spid="19" grpId="0"/>
      <p:bldP spid="20" grpId="0"/>
      <p:bldP spid="24" grpId="0"/>
      <p:bldP spid="25" grpId="0"/>
      <p:bldP spid="28" grpId="0" animBg="1"/>
      <p:bldP spid="52" grpId="0"/>
      <p:bldP spid="60" grpId="0"/>
      <p:bldP spid="6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193E57-CA86-6444-8DC9-F8A89086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Amazon Web Services (AWS)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C5A453-E7B6-2BAF-1157-96F6ED16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8A15E-D028-DE0A-1E7C-08616A5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6577D73E-68B8-65FD-95D2-65BC5DAA1A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38D4C8-8904-9BB6-F347-8C5DCF4089C9}"/>
              </a:ext>
            </a:extLst>
          </p:cNvPr>
          <p:cNvSpPr txBox="1"/>
          <p:nvPr/>
        </p:nvSpPr>
        <p:spPr>
          <a:xfrm>
            <a:off x="1764000" y="8640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Exécution du script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0AA666-946A-A08F-FA48-EC6C81C4A1B7}"/>
              </a:ext>
            </a:extLst>
          </p:cNvPr>
          <p:cNvSpPr txBox="1"/>
          <p:nvPr/>
        </p:nvSpPr>
        <p:spPr>
          <a:xfrm>
            <a:off x="6246000" y="8640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Stockage données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917940-5CAA-2D93-04FD-E0007499572F}"/>
              </a:ext>
            </a:extLst>
          </p:cNvPr>
          <p:cNvSpPr txBox="1"/>
          <p:nvPr/>
        </p:nvSpPr>
        <p:spPr>
          <a:xfrm>
            <a:off x="180000" y="1285200"/>
            <a:ext cx="234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IAAS</a:t>
            </a:r>
          </a:p>
          <a:p>
            <a:pPr algn="ctr"/>
            <a:r>
              <a:rPr lang="fr-FR" sz="1600" b="1" dirty="0"/>
              <a:t>Infrastructure As A Service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4ABCCF-8A21-89F8-CDDA-EF76637C86C9}"/>
              </a:ext>
            </a:extLst>
          </p:cNvPr>
          <p:cNvSpPr txBox="1"/>
          <p:nvPr/>
        </p:nvSpPr>
        <p:spPr>
          <a:xfrm>
            <a:off x="270000" y="1922400"/>
            <a:ext cx="21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Serveur vierge (</a:t>
            </a:r>
            <a:r>
              <a:rPr lang="fr-FR" sz="1600" b="1" dirty="0"/>
              <a:t>EC2</a:t>
            </a:r>
            <a:r>
              <a:rPr lang="fr-FR" sz="1600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B2C79BB-3F6D-FC9A-BF7A-E6F91CF0EC98}"/>
              </a:ext>
            </a:extLst>
          </p:cNvPr>
          <p:cNvSpPr txBox="1"/>
          <p:nvPr/>
        </p:nvSpPr>
        <p:spPr>
          <a:xfrm>
            <a:off x="270000" y="2559600"/>
            <a:ext cx="216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Installation package non intégrée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ACCB152-1FEA-1A14-E317-DD7F0A430560}"/>
              </a:ext>
            </a:extLst>
          </p:cNvPr>
          <p:cNvSpPr txBox="1"/>
          <p:nvPr/>
        </p:nvSpPr>
        <p:spPr>
          <a:xfrm>
            <a:off x="270000" y="3196800"/>
            <a:ext cx="21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Pas de flexibilité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4FF460-4537-6F22-5933-BE1230A15D03}"/>
              </a:ext>
            </a:extLst>
          </p:cNvPr>
          <p:cNvSpPr txBox="1"/>
          <p:nvPr/>
        </p:nvSpPr>
        <p:spPr>
          <a:xfrm>
            <a:off x="2808000" y="1290077"/>
            <a:ext cx="234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PAAS</a:t>
            </a:r>
          </a:p>
          <a:p>
            <a:pPr algn="ctr"/>
            <a:r>
              <a:rPr lang="fr-FR" sz="1600" b="1" dirty="0"/>
              <a:t>Platform As A Service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AF2F68-699D-57E2-15AF-AD8BEAC7BBAE}"/>
              </a:ext>
            </a:extLst>
          </p:cNvPr>
          <p:cNvSpPr txBox="1"/>
          <p:nvPr/>
        </p:nvSpPr>
        <p:spPr>
          <a:xfrm>
            <a:off x="2898000" y="1922400"/>
            <a:ext cx="216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EC2</a:t>
            </a:r>
            <a:r>
              <a:rPr lang="fr-FR" sz="1600" dirty="0"/>
              <a:t> &amp; appli préinstallées (</a:t>
            </a:r>
            <a:r>
              <a:rPr lang="fr-FR" sz="1600" b="1" dirty="0"/>
              <a:t>EMR</a:t>
            </a:r>
            <a:r>
              <a:rPr lang="fr-FR" sz="1600" dirty="0"/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DA972E-B3CB-DF51-98D5-285E4E5A8627}"/>
              </a:ext>
            </a:extLst>
          </p:cNvPr>
          <p:cNvSpPr txBox="1"/>
          <p:nvPr/>
        </p:nvSpPr>
        <p:spPr>
          <a:xfrm>
            <a:off x="2898000" y="2559600"/>
            <a:ext cx="216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Installation package possible (driver + nœud)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785326-A419-EFBF-6727-12B4793CEBE9}"/>
              </a:ext>
            </a:extLst>
          </p:cNvPr>
          <p:cNvSpPr txBox="1"/>
          <p:nvPr/>
        </p:nvSpPr>
        <p:spPr>
          <a:xfrm>
            <a:off x="2898000" y="3196800"/>
            <a:ext cx="21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Flexibilité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DE7C17-A1FF-8AC3-8DB3-0FBA84F35082}"/>
              </a:ext>
            </a:extLst>
          </p:cNvPr>
          <p:cNvSpPr/>
          <p:nvPr/>
        </p:nvSpPr>
        <p:spPr>
          <a:xfrm>
            <a:off x="2700000" y="1216800"/>
            <a:ext cx="2484000" cy="23328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601D4A5-D69C-3365-4795-A40D8F8B8109}"/>
              </a:ext>
            </a:extLst>
          </p:cNvPr>
          <p:cNvSpPr txBox="1"/>
          <p:nvPr/>
        </p:nvSpPr>
        <p:spPr>
          <a:xfrm>
            <a:off x="5400000" y="1290077"/>
            <a:ext cx="16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Serveur </a:t>
            </a:r>
            <a:r>
              <a:rPr lang="fr-FR" sz="1600" b="1" dirty="0"/>
              <a:t>EC2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30AABCF-5DDC-E29D-D26F-7DF781F884B9}"/>
              </a:ext>
            </a:extLst>
          </p:cNvPr>
          <p:cNvSpPr txBox="1"/>
          <p:nvPr/>
        </p:nvSpPr>
        <p:spPr>
          <a:xfrm>
            <a:off x="7272000" y="1290077"/>
            <a:ext cx="16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Service </a:t>
            </a:r>
            <a:r>
              <a:rPr lang="fr-FR" sz="1600" b="1" dirty="0"/>
              <a:t>S3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AD2EEB0-124E-AF6E-32BA-A2EFE5540153}"/>
              </a:ext>
            </a:extLst>
          </p:cNvPr>
          <p:cNvSpPr txBox="1"/>
          <p:nvPr/>
        </p:nvSpPr>
        <p:spPr>
          <a:xfrm>
            <a:off x="5400000" y="1922400"/>
            <a:ext cx="16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Espace limité</a:t>
            </a:r>
            <a:endParaRPr lang="fr-FR" sz="1600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1C5122D-BB61-5840-09C8-F23DB3258E2A}"/>
              </a:ext>
            </a:extLst>
          </p:cNvPr>
          <p:cNvSpPr txBox="1"/>
          <p:nvPr/>
        </p:nvSpPr>
        <p:spPr>
          <a:xfrm>
            <a:off x="5400000" y="2313378"/>
            <a:ext cx="162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Données perdues si résiliation</a:t>
            </a:r>
            <a:endParaRPr lang="fr-FR" sz="160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ACE3152-7E7E-F3DB-7F51-346401747A7B}"/>
              </a:ext>
            </a:extLst>
          </p:cNvPr>
          <p:cNvSpPr txBox="1"/>
          <p:nvPr/>
        </p:nvSpPr>
        <p:spPr>
          <a:xfrm>
            <a:off x="5400000" y="2950578"/>
            <a:ext cx="162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Risque saturation serveur</a:t>
            </a:r>
            <a:endParaRPr lang="fr-FR" sz="16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79D63D1-F119-EA26-5008-BD8BC6756A0D}"/>
              </a:ext>
            </a:extLst>
          </p:cNvPr>
          <p:cNvSpPr txBox="1"/>
          <p:nvPr/>
        </p:nvSpPr>
        <p:spPr>
          <a:xfrm>
            <a:off x="7272000" y="1922400"/>
            <a:ext cx="16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Espace illimité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082C798-9B22-8D34-CD42-A6C82669BCD7}"/>
              </a:ext>
            </a:extLst>
          </p:cNvPr>
          <p:cNvSpPr txBox="1"/>
          <p:nvPr/>
        </p:nvSpPr>
        <p:spPr>
          <a:xfrm>
            <a:off x="7272000" y="2313378"/>
            <a:ext cx="162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Données toujours accessible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0B21199-DEE0-A478-5543-58BFA5D38D93}"/>
              </a:ext>
            </a:extLst>
          </p:cNvPr>
          <p:cNvSpPr txBox="1"/>
          <p:nvPr/>
        </p:nvSpPr>
        <p:spPr>
          <a:xfrm>
            <a:off x="7272000" y="2950578"/>
            <a:ext cx="162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>
                <a:solidFill>
                  <a:srgbClr val="C00000"/>
                </a:solidFill>
              </a:rPr>
              <a:t>Accès aux données très facile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40D5FF-0AA7-3033-95B2-CEC23EC79CB4}"/>
              </a:ext>
            </a:extLst>
          </p:cNvPr>
          <p:cNvSpPr/>
          <p:nvPr/>
        </p:nvSpPr>
        <p:spPr>
          <a:xfrm>
            <a:off x="7200000" y="1216800"/>
            <a:ext cx="1764000" cy="23328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ED751E03-42A0-0EDE-8D5E-3D0D9382567F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87C457A3-671F-B7F7-C893-E0AC767606FA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41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7" grpId="0"/>
      <p:bldP spid="10" grpId="0"/>
      <p:bldP spid="12" grpId="0"/>
      <p:bldP spid="14" grpId="0"/>
      <p:bldP spid="18" grpId="0"/>
      <p:bldP spid="22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66E7FE-C341-6F99-7967-08EE1A5980D3}"/>
              </a:ext>
            </a:extLst>
          </p:cNvPr>
          <p:cNvSpPr/>
          <p:nvPr/>
        </p:nvSpPr>
        <p:spPr>
          <a:xfrm>
            <a:off x="180000" y="1216800"/>
            <a:ext cx="2520000" cy="319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71B06F-FE0C-856C-D625-D5F439646A13}"/>
              </a:ext>
            </a:extLst>
          </p:cNvPr>
          <p:cNvSpPr/>
          <p:nvPr/>
        </p:nvSpPr>
        <p:spPr>
          <a:xfrm>
            <a:off x="6444000" y="1216800"/>
            <a:ext cx="2520000" cy="319680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193E57-CA86-6444-8DC9-F8A89086C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des services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C5A453-E7B6-2BAF-1157-96F6ED16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48A15E-D028-DE0A-1E7C-08616A58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6577D73E-68B8-65FD-95D2-65BC5DAA1A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238D4C8-8904-9BB6-F347-8C5DCF4089C9}"/>
              </a:ext>
            </a:extLst>
          </p:cNvPr>
          <p:cNvSpPr txBox="1"/>
          <p:nvPr/>
        </p:nvSpPr>
        <p:spPr>
          <a:xfrm>
            <a:off x="360000" y="864000"/>
            <a:ext cx="21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Exécution du script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B0AA666-946A-A08F-FA48-EC6C81C4A1B7}"/>
              </a:ext>
            </a:extLst>
          </p:cNvPr>
          <p:cNvSpPr txBox="1"/>
          <p:nvPr/>
        </p:nvSpPr>
        <p:spPr>
          <a:xfrm>
            <a:off x="6804000" y="8640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Stockage données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FD989-F3D9-20CA-ECB1-B29C01ED5DA3}"/>
              </a:ext>
            </a:extLst>
          </p:cNvPr>
          <p:cNvSpPr/>
          <p:nvPr/>
        </p:nvSpPr>
        <p:spPr>
          <a:xfrm>
            <a:off x="3312000" y="2718001"/>
            <a:ext cx="2520000" cy="1695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5D26AB-8959-4A7C-D34D-5C2A6C440905}"/>
              </a:ext>
            </a:extLst>
          </p:cNvPr>
          <p:cNvSpPr txBox="1"/>
          <p:nvPr/>
        </p:nvSpPr>
        <p:spPr>
          <a:xfrm>
            <a:off x="3852000" y="864000"/>
            <a:ext cx="14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Interface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BEC1FA2-0890-A889-CD7D-35AAEAEEF524}"/>
              </a:ext>
            </a:extLst>
          </p:cNvPr>
          <p:cNvSpPr txBox="1"/>
          <p:nvPr/>
        </p:nvSpPr>
        <p:spPr>
          <a:xfrm>
            <a:off x="3852000" y="1290077"/>
            <a:ext cx="14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u="sng" dirty="0"/>
              <a:t>AWS CLI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E37C000-1ABF-D596-E133-B56A39648794}"/>
              </a:ext>
            </a:extLst>
          </p:cNvPr>
          <p:cNvGrpSpPr/>
          <p:nvPr/>
        </p:nvGrpSpPr>
        <p:grpSpPr>
          <a:xfrm>
            <a:off x="270000" y="1290077"/>
            <a:ext cx="2340000" cy="2152944"/>
            <a:chOff x="2808000" y="1290077"/>
            <a:chExt cx="2340000" cy="2152944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5FAD84E-E255-C550-45C1-4F5A38EB0AFB}"/>
                </a:ext>
              </a:extLst>
            </p:cNvPr>
            <p:cNvSpPr txBox="1"/>
            <p:nvPr/>
          </p:nvSpPr>
          <p:spPr>
            <a:xfrm>
              <a:off x="2808000" y="1290077"/>
              <a:ext cx="23400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PAAS</a:t>
              </a:r>
            </a:p>
            <a:p>
              <a:pPr algn="ctr"/>
              <a:r>
                <a:rPr lang="fr-FR" sz="1600" dirty="0"/>
                <a:t>Platform As A Service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BDE226F-3B30-3808-E74D-44C7CFDBD781}"/>
                </a:ext>
              </a:extLst>
            </p:cNvPr>
            <p:cNvSpPr txBox="1"/>
            <p:nvPr/>
          </p:nvSpPr>
          <p:spPr>
            <a:xfrm>
              <a:off x="2898000" y="1922400"/>
              <a:ext cx="21600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1 serveur Maître</a:t>
              </a:r>
            </a:p>
            <a:p>
              <a:pPr algn="ctr"/>
              <a:r>
                <a:rPr lang="fr-FR" sz="1600" b="1" dirty="0"/>
                <a:t>2 serveurs esclaves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B3EA75E-3862-F259-3173-A7586C205686}"/>
                </a:ext>
              </a:extLst>
            </p:cNvPr>
            <p:cNvSpPr txBox="1"/>
            <p:nvPr/>
          </p:nvSpPr>
          <p:spPr>
            <a:xfrm>
              <a:off x="2898000" y="2559600"/>
              <a:ext cx="21600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Applications préinstallées et fichier Bootstrap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BFEE268-CFD1-29C3-573E-430385809AD7}"/>
                </a:ext>
              </a:extLst>
            </p:cNvPr>
            <p:cNvSpPr txBox="1"/>
            <p:nvPr/>
          </p:nvSpPr>
          <p:spPr>
            <a:xfrm>
              <a:off x="2898000" y="3196800"/>
              <a:ext cx="216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Localisés en Irlande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F91BA21E-D79C-2B74-5DDE-CB6BFDC33C03}"/>
              </a:ext>
            </a:extLst>
          </p:cNvPr>
          <p:cNvSpPr txBox="1"/>
          <p:nvPr/>
        </p:nvSpPr>
        <p:spPr>
          <a:xfrm>
            <a:off x="360000" y="3974400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EMR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C20270C-D7C5-1B8D-C0AC-52184D5CA918}"/>
              </a:ext>
            </a:extLst>
          </p:cNvPr>
          <p:cNvGrpSpPr/>
          <p:nvPr/>
        </p:nvGrpSpPr>
        <p:grpSpPr>
          <a:xfrm>
            <a:off x="6804000" y="1290077"/>
            <a:ext cx="1800000" cy="1515744"/>
            <a:chOff x="6894000" y="1290077"/>
            <a:chExt cx="1800000" cy="151574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30AABCF-5DDC-E29D-D26F-7DF781F884B9}"/>
                </a:ext>
              </a:extLst>
            </p:cNvPr>
            <p:cNvSpPr txBox="1"/>
            <p:nvPr/>
          </p:nvSpPr>
          <p:spPr>
            <a:xfrm>
              <a:off x="6894000" y="1290077"/>
              <a:ext cx="18000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Service stockage de données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79D63D1-F119-EA26-5008-BD8BC6756A0D}"/>
                </a:ext>
              </a:extLst>
            </p:cNvPr>
            <p:cNvSpPr txBox="1"/>
            <p:nvPr/>
          </p:nvSpPr>
          <p:spPr>
            <a:xfrm>
              <a:off x="6894000" y="1922400"/>
              <a:ext cx="180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Localisés en Irlande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082C798-9B22-8D34-CD42-A6C82669BCD7}"/>
                </a:ext>
              </a:extLst>
            </p:cNvPr>
            <p:cNvSpPr txBox="1"/>
            <p:nvPr/>
          </p:nvSpPr>
          <p:spPr>
            <a:xfrm>
              <a:off x="6894000" y="2313378"/>
              <a:ext cx="18000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Stockage des images pour l’étude</a:t>
              </a:r>
            </a:p>
          </p:txBody>
        </p: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045E79EE-8F41-156E-BA75-40654ABB223B}"/>
              </a:ext>
            </a:extLst>
          </p:cNvPr>
          <p:cNvSpPr txBox="1"/>
          <p:nvPr/>
        </p:nvSpPr>
        <p:spPr>
          <a:xfrm>
            <a:off x="6984000" y="3974400"/>
            <a:ext cx="144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S3</a:t>
            </a:r>
          </a:p>
        </p:txBody>
      </p:sp>
      <p:sp>
        <p:nvSpPr>
          <p:cNvPr id="34" name="Flèche : double flèche verticale 33">
            <a:extLst>
              <a:ext uri="{FF2B5EF4-FFF2-40B4-BE49-F238E27FC236}">
                <a16:creationId xmlns:a16="http://schemas.microsoft.com/office/drawing/2014/main" id="{349676FE-23E2-80D4-CA89-E58F1FDEF5C4}"/>
              </a:ext>
            </a:extLst>
          </p:cNvPr>
          <p:cNvSpPr>
            <a:spLocks noChangeAspect="1"/>
          </p:cNvSpPr>
          <p:nvPr/>
        </p:nvSpPr>
        <p:spPr>
          <a:xfrm>
            <a:off x="4392000" y="1782000"/>
            <a:ext cx="360000" cy="720000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D95CAC-0EB8-61C2-9D11-64CA3695207F}"/>
              </a:ext>
            </a:extLst>
          </p:cNvPr>
          <p:cNvSpPr txBox="1"/>
          <p:nvPr/>
        </p:nvSpPr>
        <p:spPr>
          <a:xfrm>
            <a:off x="3852000" y="3974400"/>
            <a:ext cx="144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IAM</a:t>
            </a:r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9718D866-1D78-2DFF-CD29-9D4FCCCABC0C}"/>
              </a:ext>
            </a:extLst>
          </p:cNvPr>
          <p:cNvSpPr>
            <a:spLocks noChangeAspect="1"/>
          </p:cNvSpPr>
          <p:nvPr/>
        </p:nvSpPr>
        <p:spPr>
          <a:xfrm rot="16200000">
            <a:off x="5688000" y="110973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37" name="Flèche : bas 36">
            <a:extLst>
              <a:ext uri="{FF2B5EF4-FFF2-40B4-BE49-F238E27FC236}">
                <a16:creationId xmlns:a16="http://schemas.microsoft.com/office/drawing/2014/main" id="{59CD4359-2872-B890-9C82-B3B7A89C4E4A}"/>
              </a:ext>
            </a:extLst>
          </p:cNvPr>
          <p:cNvSpPr>
            <a:spLocks noChangeAspect="1"/>
          </p:cNvSpPr>
          <p:nvPr/>
        </p:nvSpPr>
        <p:spPr>
          <a:xfrm rot="5400000">
            <a:off x="3096000" y="1124266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95C8D84-32A1-B930-0E0B-9497A003149A}"/>
              </a:ext>
            </a:extLst>
          </p:cNvPr>
          <p:cNvSpPr txBox="1"/>
          <p:nvPr/>
        </p:nvSpPr>
        <p:spPr>
          <a:xfrm>
            <a:off x="3672000" y="2790000"/>
            <a:ext cx="180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Identification et gestion des accès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F70151E-6159-2325-7C24-B4EE9FBB9463}"/>
              </a:ext>
            </a:extLst>
          </p:cNvPr>
          <p:cNvSpPr txBox="1"/>
          <p:nvPr/>
        </p:nvSpPr>
        <p:spPr>
          <a:xfrm>
            <a:off x="3672000" y="3585600"/>
            <a:ext cx="18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Clé SSH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643B68E-1D35-44EE-F1B9-6CC053E85AAC}"/>
              </a:ext>
            </a:extLst>
          </p:cNvPr>
          <p:cNvCxnSpPr>
            <a:cxnSpLocks/>
          </p:cNvCxnSpPr>
          <p:nvPr/>
        </p:nvCxnSpPr>
        <p:spPr>
          <a:xfrm>
            <a:off x="2466000" y="3708710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396713E7-F7AA-3973-837D-C619E79379E2}"/>
              </a:ext>
            </a:extLst>
          </p:cNvPr>
          <p:cNvSpPr txBox="1"/>
          <p:nvPr/>
        </p:nvSpPr>
        <p:spPr>
          <a:xfrm>
            <a:off x="540000" y="3585600"/>
            <a:ext cx="18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Accès via clé SSH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BCBBA85-01B8-B3B3-03BB-AA65B0AFFFF4}"/>
              </a:ext>
            </a:extLst>
          </p:cNvPr>
          <p:cNvSpPr txBox="1"/>
          <p:nvPr/>
        </p:nvSpPr>
        <p:spPr bwMode="auto">
          <a:xfrm>
            <a:off x="3138000" y="4536000"/>
            <a:ext cx="2868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3 services AWS utilisés via CLI </a:t>
            </a: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28AD8A0A-4058-E48D-7329-EF926631DA31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252093B6-9F7E-A3EE-32B4-28E3FEEC6C1D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446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11" grpId="0" animBg="1"/>
      <p:bldP spid="16" grpId="0"/>
      <p:bldP spid="17" grpId="0"/>
      <p:bldP spid="32" grpId="0"/>
      <p:bldP spid="34" grpId="0" animBg="1"/>
      <p:bldP spid="35" grpId="0"/>
      <p:bldP spid="36" grpId="0" animBg="1"/>
      <p:bldP spid="37" grpId="0" animBg="1"/>
      <p:bldP spid="38" grpId="0"/>
      <p:bldP spid="39" grpId="0"/>
      <p:bldP spid="41" grpId="0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2886E-CA27-15A5-1C39-6F78D1CD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cluster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0DB722-A87C-82ED-47F2-F3AF10FA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1060F1-EDDA-69E2-C0E6-A778944A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3B6922-AC95-4A00-11A6-627E4657D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/>
          <a:stretch/>
        </p:blipFill>
        <p:spPr>
          <a:xfrm>
            <a:off x="692005" y="864000"/>
            <a:ext cx="7759991" cy="396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itre 2">
            <a:extLst>
              <a:ext uri="{FF2B5EF4-FFF2-40B4-BE49-F238E27FC236}">
                <a16:creationId xmlns:a16="http://schemas.microsoft.com/office/drawing/2014/main" id="{48AA3676-D4FD-6182-0E99-F401A01E29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re 2">
            <a:extLst>
              <a:ext uri="{FF2B5EF4-FFF2-40B4-BE49-F238E27FC236}">
                <a16:creationId xmlns:a16="http://schemas.microsoft.com/office/drawing/2014/main" id="{B0D23803-6CDB-E7E3-CDA5-06DEA60F7E74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0" name="Titre 2">
            <a:extLst>
              <a:ext uri="{FF2B5EF4-FFF2-40B4-BE49-F238E27FC236}">
                <a16:creationId xmlns:a16="http://schemas.microsoft.com/office/drawing/2014/main" id="{0BF1D206-FAB3-AF94-9B16-81705586DB82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55EF6B3-2DD9-9758-EFF1-EFFF20B52311}"/>
              </a:ext>
            </a:extLst>
          </p:cNvPr>
          <p:cNvSpPr/>
          <p:nvPr/>
        </p:nvSpPr>
        <p:spPr>
          <a:xfrm>
            <a:off x="3263900" y="3956050"/>
            <a:ext cx="2063750" cy="171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24DE0C6-6331-714B-9D83-A1CE46DA5FFD}"/>
              </a:ext>
            </a:extLst>
          </p:cNvPr>
          <p:cNvSpPr/>
          <p:nvPr/>
        </p:nvSpPr>
        <p:spPr>
          <a:xfrm>
            <a:off x="3263900" y="1535949"/>
            <a:ext cx="2063750" cy="171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8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815EF1D4-0051-6F64-2920-17D452ECC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/>
          <a:stretch/>
        </p:blipFill>
        <p:spPr>
          <a:xfrm>
            <a:off x="1053295" y="864000"/>
            <a:ext cx="7037410" cy="36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D8B1DD-0508-3A3D-C696-31B4F872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du script sur AWS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26B5A3-FEE2-B3EE-4E44-132EC598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088CC7-EB09-B616-3BEF-0B36AEB7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7F397453-EA51-8CE0-9180-2A196E39CAFF}"/>
              </a:ext>
            </a:extLst>
          </p:cNvPr>
          <p:cNvSpPr>
            <a:spLocks noChangeAspect="1"/>
          </p:cNvSpPr>
          <p:nvPr/>
        </p:nvSpPr>
        <p:spPr>
          <a:xfrm rot="16200000">
            <a:off x="6678000" y="98024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88C3F-4FE7-E27E-AAB6-575AB78E3380}"/>
              </a:ext>
            </a:extLst>
          </p:cNvPr>
          <p:cNvSpPr/>
          <p:nvPr/>
        </p:nvSpPr>
        <p:spPr>
          <a:xfrm>
            <a:off x="2772000" y="864000"/>
            <a:ext cx="3600000" cy="17892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E700D-A500-F7B0-3145-6A68CCFA64EC}"/>
              </a:ext>
            </a:extLst>
          </p:cNvPr>
          <p:cNvSpPr/>
          <p:nvPr/>
        </p:nvSpPr>
        <p:spPr>
          <a:xfrm>
            <a:off x="7344000" y="864000"/>
            <a:ext cx="1620000" cy="1789198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B2FF2D7-0B12-4B32-51E2-7639C78A7F26}"/>
              </a:ext>
            </a:extLst>
          </p:cNvPr>
          <p:cNvSpPr>
            <a:spLocks noChangeAspect="1"/>
          </p:cNvSpPr>
          <p:nvPr/>
        </p:nvSpPr>
        <p:spPr>
          <a:xfrm rot="16200000">
            <a:off x="2106000" y="9802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81FC90-2E09-E2E8-3CE1-20B2039380F8}"/>
              </a:ext>
            </a:extLst>
          </p:cNvPr>
          <p:cNvSpPr txBox="1"/>
          <p:nvPr/>
        </p:nvSpPr>
        <p:spPr>
          <a:xfrm>
            <a:off x="3852000" y="936000"/>
            <a:ext cx="144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Modélisation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9E2409D-0626-545D-DF84-2058F694AF1C}"/>
              </a:ext>
            </a:extLst>
          </p:cNvPr>
          <p:cNvSpPr txBox="1"/>
          <p:nvPr/>
        </p:nvSpPr>
        <p:spPr>
          <a:xfrm>
            <a:off x="7614000" y="936000"/>
            <a:ext cx="108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ACP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22B431-3677-ED9D-91C7-8BE551A1920D}"/>
              </a:ext>
            </a:extLst>
          </p:cNvPr>
          <p:cNvSpPr txBox="1"/>
          <p:nvPr/>
        </p:nvSpPr>
        <p:spPr>
          <a:xfrm>
            <a:off x="3132000" y="13896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Chargement du modèle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A44D14-C370-7358-12ED-893DA1CC36EF}"/>
              </a:ext>
            </a:extLst>
          </p:cNvPr>
          <p:cNvSpPr txBox="1"/>
          <p:nvPr/>
        </p:nvSpPr>
        <p:spPr>
          <a:xfrm>
            <a:off x="3132000" y="18108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Traitement diffusion des poids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CBAE086-8C95-495D-C7D9-B1816D7350A7}"/>
              </a:ext>
            </a:extLst>
          </p:cNvPr>
          <p:cNvGrpSpPr/>
          <p:nvPr/>
        </p:nvGrpSpPr>
        <p:grpSpPr>
          <a:xfrm>
            <a:off x="180000" y="864001"/>
            <a:ext cx="1620000" cy="1789198"/>
            <a:chOff x="180000" y="864001"/>
            <a:chExt cx="1620000" cy="17891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D15519-20E3-9BF7-5217-32B3D2DB24FA}"/>
                </a:ext>
              </a:extLst>
            </p:cNvPr>
            <p:cNvSpPr/>
            <p:nvPr/>
          </p:nvSpPr>
          <p:spPr>
            <a:xfrm>
              <a:off x="180000" y="864001"/>
              <a:ext cx="1620000" cy="17891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B66E0BF-2048-ACBE-78EB-321BEE15D33E}"/>
                </a:ext>
              </a:extLst>
            </p:cNvPr>
            <p:cNvSpPr txBox="1"/>
            <p:nvPr/>
          </p:nvSpPr>
          <p:spPr>
            <a:xfrm>
              <a:off x="270000" y="936000"/>
              <a:ext cx="14400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2000" b="1" dirty="0"/>
                <a:t>Import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8F49C56-9FC3-CC65-11A2-3F469C6414CB}"/>
                </a:ext>
              </a:extLst>
            </p:cNvPr>
            <p:cNvSpPr txBox="1"/>
            <p:nvPr/>
          </p:nvSpPr>
          <p:spPr>
            <a:xfrm>
              <a:off x="540000" y="1389600"/>
              <a:ext cx="90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/>
                <a:t>Librairies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BB7B087-D17D-7C86-9A49-521D7D01FA34}"/>
                </a:ext>
              </a:extLst>
            </p:cNvPr>
            <p:cNvSpPr txBox="1"/>
            <p:nvPr/>
          </p:nvSpPr>
          <p:spPr>
            <a:xfrm>
              <a:off x="540000" y="1810800"/>
              <a:ext cx="90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dirty="0"/>
                <a:t>Images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2BB983A8-8CB3-823B-14AC-493FFC6B45E2}"/>
              </a:ext>
            </a:extLst>
          </p:cNvPr>
          <p:cNvSpPr txBox="1"/>
          <p:nvPr/>
        </p:nvSpPr>
        <p:spPr>
          <a:xfrm>
            <a:off x="3132000" y="2232000"/>
            <a:ext cx="28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Image vers vecteur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83EB296-1242-89CE-8FC9-239D62CFE9BB}"/>
              </a:ext>
            </a:extLst>
          </p:cNvPr>
          <p:cNvSpPr txBox="1"/>
          <p:nvPr/>
        </p:nvSpPr>
        <p:spPr>
          <a:xfrm>
            <a:off x="7434000" y="1389600"/>
            <a:ext cx="1440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Réduction dimension vecteur</a:t>
            </a:r>
          </a:p>
        </p:txBody>
      </p:sp>
      <p:sp>
        <p:nvSpPr>
          <p:cNvPr id="20" name="Titre 2">
            <a:extLst>
              <a:ext uri="{FF2B5EF4-FFF2-40B4-BE49-F238E27FC236}">
                <a16:creationId xmlns:a16="http://schemas.microsoft.com/office/drawing/2014/main" id="{75AECB38-4B54-A6DE-602C-A5D69FABC2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0B88D0-67E0-B555-BB09-BA8C57097964}"/>
              </a:ext>
            </a:extLst>
          </p:cNvPr>
          <p:cNvSpPr txBox="1"/>
          <p:nvPr/>
        </p:nvSpPr>
        <p:spPr bwMode="auto">
          <a:xfrm>
            <a:off x="3138000" y="4536000"/>
            <a:ext cx="2868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Suivi des processus de calcul</a:t>
            </a:r>
          </a:p>
        </p:txBody>
      </p:sp>
      <p:sp>
        <p:nvSpPr>
          <p:cNvPr id="27" name="Titre 2">
            <a:extLst>
              <a:ext uri="{FF2B5EF4-FFF2-40B4-BE49-F238E27FC236}">
                <a16:creationId xmlns:a16="http://schemas.microsoft.com/office/drawing/2014/main" id="{9D581A41-BD1F-6E86-856D-D4F033F6782F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28" name="Titre 2">
            <a:extLst>
              <a:ext uri="{FF2B5EF4-FFF2-40B4-BE49-F238E27FC236}">
                <a16:creationId xmlns:a16="http://schemas.microsoft.com/office/drawing/2014/main" id="{72D93864-FD2B-2905-6874-DD26889580FD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06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8" grpId="0"/>
      <p:bldP spid="18" grpId="1"/>
      <p:bldP spid="19" grpId="0"/>
      <p:bldP spid="19" grpId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6D865-FED2-C9DC-A68B-6AE7FD48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 de test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5E4B60-8612-8956-9F94-C50337CE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27836D-38C6-9298-0215-1EC8AEF4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650F902E-3906-AA3A-FEA9-BF4F24FF85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EBA5744E-C6B5-69C7-8021-884442596BCD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FA04B865-ABC7-E362-6D2F-0063F9EFE94E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DD64B11-E878-D05F-228B-310AEE1A5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64002"/>
            <a:ext cx="8640000" cy="36449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46DAFF5-1991-B7E2-514E-C250B0580B43}"/>
              </a:ext>
            </a:extLst>
          </p:cNvPr>
          <p:cNvSpPr txBox="1"/>
          <p:nvPr/>
        </p:nvSpPr>
        <p:spPr bwMode="auto">
          <a:xfrm>
            <a:off x="3124200" y="4536000"/>
            <a:ext cx="28956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Coût acceptable pour test (&lt; 5 €)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A775FF7-EB08-D0F9-6BE5-13C1D1B03101}"/>
              </a:ext>
            </a:extLst>
          </p:cNvPr>
          <p:cNvSpPr/>
          <p:nvPr/>
        </p:nvSpPr>
        <p:spPr>
          <a:xfrm>
            <a:off x="3030534" y="1535949"/>
            <a:ext cx="2063750" cy="17145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49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E88F2C2D-BDDD-C8DF-06E9-7AE2582B1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0" t="21232" r="17679" b="66095"/>
          <a:stretch/>
        </p:blipFill>
        <p:spPr>
          <a:xfrm>
            <a:off x="6310800" y="2087860"/>
            <a:ext cx="2652366" cy="194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CB130CC-89FD-06D5-3E3F-10DEC037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Méthodologie et résultats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630826-0045-707B-2A34-62FA1F0C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949B1E-5BDF-6872-F6AA-940C1822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6DDF49CF-4818-0C6E-C69E-1FF90DE997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DC511668-D194-5DEB-C2A8-1A4B12E716D0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fr-FR" sz="1400" dirty="0">
                <a:solidFill>
                  <a:schemeClr val="bg1"/>
                </a:solidFill>
              </a:rPr>
              <a:t>Étude du texte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376038-3340-6BFF-7BCF-5C26C69CCC29}"/>
              </a:ext>
            </a:extLst>
          </p:cNvPr>
          <p:cNvSpPr txBox="1"/>
          <p:nvPr/>
        </p:nvSpPr>
        <p:spPr>
          <a:xfrm>
            <a:off x="180000" y="987111"/>
            <a:ext cx="9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Images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DB20DB10-E85F-A38B-2CE0-3EA3C6C95C9F}"/>
              </a:ext>
            </a:extLst>
          </p:cNvPr>
          <p:cNvSpPr>
            <a:spLocks noChangeAspect="1"/>
          </p:cNvSpPr>
          <p:nvPr/>
        </p:nvSpPr>
        <p:spPr>
          <a:xfrm rot="16200000">
            <a:off x="1314000" y="840222"/>
            <a:ext cx="288000" cy="54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B46D28-8C9C-FBEC-4971-843354688CB6}"/>
              </a:ext>
            </a:extLst>
          </p:cNvPr>
          <p:cNvSpPr txBox="1"/>
          <p:nvPr/>
        </p:nvSpPr>
        <p:spPr>
          <a:xfrm>
            <a:off x="1836000" y="864000"/>
            <a:ext cx="108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Vecteurs réduit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26BF509-3DF9-0531-1397-47628441565B}"/>
              </a:ext>
            </a:extLst>
          </p:cNvPr>
          <p:cNvSpPr txBox="1"/>
          <p:nvPr/>
        </p:nvSpPr>
        <p:spPr>
          <a:xfrm>
            <a:off x="7776000" y="987111"/>
            <a:ext cx="1188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Comparaison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5FBB2E-E82E-3006-B7C4-148495B1E28D}"/>
              </a:ext>
            </a:extLst>
          </p:cNvPr>
          <p:cNvSpPr txBox="1"/>
          <p:nvPr/>
        </p:nvSpPr>
        <p:spPr>
          <a:xfrm>
            <a:off x="5724000" y="987111"/>
            <a:ext cx="1296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Segmentation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9AB579D-708A-DCC0-1DBF-4CA9C5FA12A8}"/>
              </a:ext>
            </a:extLst>
          </p:cNvPr>
          <p:cNvSpPr txBox="1"/>
          <p:nvPr/>
        </p:nvSpPr>
        <p:spPr>
          <a:xfrm>
            <a:off x="3672000" y="864000"/>
            <a:ext cx="1296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Réduction dimensionnelle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90C3430C-C38F-6C08-0E18-1C0AEB46F305}"/>
              </a:ext>
            </a:extLst>
          </p:cNvPr>
          <p:cNvSpPr>
            <a:spLocks noChangeAspect="1"/>
          </p:cNvSpPr>
          <p:nvPr/>
        </p:nvSpPr>
        <p:spPr>
          <a:xfrm rot="16200000">
            <a:off x="3150000" y="840222"/>
            <a:ext cx="288000" cy="54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19459862-F71F-1F6D-5497-FE935AF23D31}"/>
              </a:ext>
            </a:extLst>
          </p:cNvPr>
          <p:cNvSpPr>
            <a:spLocks noChangeAspect="1"/>
          </p:cNvSpPr>
          <p:nvPr/>
        </p:nvSpPr>
        <p:spPr>
          <a:xfrm rot="16200000">
            <a:off x="5202000" y="840221"/>
            <a:ext cx="288000" cy="54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CC187079-234B-7CDE-7779-15DFF10897DF}"/>
              </a:ext>
            </a:extLst>
          </p:cNvPr>
          <p:cNvSpPr>
            <a:spLocks noChangeAspect="1"/>
          </p:cNvSpPr>
          <p:nvPr/>
        </p:nvSpPr>
        <p:spPr>
          <a:xfrm rot="16200000">
            <a:off x="7254000" y="840221"/>
            <a:ext cx="288000" cy="54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graphicFrame>
        <p:nvGraphicFramePr>
          <p:cNvPr id="16" name="Tableau 9">
            <a:extLst>
              <a:ext uri="{FF2B5EF4-FFF2-40B4-BE49-F238E27FC236}">
                <a16:creationId xmlns:a16="http://schemas.microsoft.com/office/drawing/2014/main" id="{C8B5A2E8-5159-9F5C-4BD5-402B2DEEA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32269"/>
              </p:ext>
            </p:extLst>
          </p:nvPr>
        </p:nvGraphicFramePr>
        <p:xfrm>
          <a:off x="1022400" y="2087860"/>
          <a:ext cx="3600000" cy="1944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478163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70182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4234075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846249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4349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30849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019687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80572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08754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4426368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11058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741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0018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943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372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0431107"/>
                  </a:ext>
                </a:extLst>
              </a:tr>
            </a:tbl>
          </a:graphicData>
        </a:graphic>
      </p:graphicFrame>
      <p:graphicFrame>
        <p:nvGraphicFramePr>
          <p:cNvPr id="17" name="Tableau 9">
            <a:extLst>
              <a:ext uri="{FF2B5EF4-FFF2-40B4-BE49-F238E27FC236}">
                <a16:creationId xmlns:a16="http://schemas.microsoft.com/office/drawing/2014/main" id="{5D08C1C5-C254-69F4-D508-38AE9C869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80358"/>
              </p:ext>
            </p:extLst>
          </p:nvPr>
        </p:nvGraphicFramePr>
        <p:xfrm>
          <a:off x="5446800" y="2087860"/>
          <a:ext cx="720000" cy="1944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478163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2434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11058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741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00181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9431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372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0431107"/>
                  </a:ext>
                </a:extLst>
              </a:tr>
            </a:tbl>
          </a:graphicData>
        </a:graphic>
      </p:graphicFrame>
      <p:sp>
        <p:nvSpPr>
          <p:cNvPr id="27" name="Flèche : bas 26">
            <a:extLst>
              <a:ext uri="{FF2B5EF4-FFF2-40B4-BE49-F238E27FC236}">
                <a16:creationId xmlns:a16="http://schemas.microsoft.com/office/drawing/2014/main" id="{7D41E366-15D2-6195-CDBC-106471B9AE0B}"/>
              </a:ext>
            </a:extLst>
          </p:cNvPr>
          <p:cNvSpPr>
            <a:spLocks noChangeAspect="1"/>
          </p:cNvSpPr>
          <p:nvPr/>
        </p:nvSpPr>
        <p:spPr>
          <a:xfrm rot="16200000">
            <a:off x="4892400" y="2843931"/>
            <a:ext cx="288000" cy="54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A107A75-9FA1-A96B-1AB4-055DC441FD44}"/>
              </a:ext>
            </a:extLst>
          </p:cNvPr>
          <p:cNvSpPr txBox="1"/>
          <p:nvPr/>
        </p:nvSpPr>
        <p:spPr>
          <a:xfrm>
            <a:off x="4766400" y="2584855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t-SNE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1856608-F9F3-99D2-5B11-93F701A8B5FE}"/>
              </a:ext>
            </a:extLst>
          </p:cNvPr>
          <p:cNvSpPr txBox="1"/>
          <p:nvPr/>
        </p:nvSpPr>
        <p:spPr>
          <a:xfrm>
            <a:off x="180000" y="2844417"/>
            <a:ext cx="6984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373 lignes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E79312D-36E7-0D58-216D-F7969CD892A5}"/>
              </a:ext>
            </a:extLst>
          </p:cNvPr>
          <p:cNvSpPr txBox="1"/>
          <p:nvPr/>
        </p:nvSpPr>
        <p:spPr>
          <a:xfrm>
            <a:off x="2192400" y="4176000"/>
            <a:ext cx="126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67 colonnes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7CF7D230-7D90-9518-F95A-55F7B963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38" t="18420" r="15578" b="67761"/>
          <a:stretch/>
        </p:blipFill>
        <p:spPr>
          <a:xfrm>
            <a:off x="1484290" y="1717200"/>
            <a:ext cx="3173971" cy="19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FB8C8077-CB08-05D5-FE21-40850AAF6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47" t="18420" r="4469" b="67761"/>
          <a:stretch/>
        </p:blipFill>
        <p:spPr>
          <a:xfrm>
            <a:off x="5102289" y="1717200"/>
            <a:ext cx="3173971" cy="19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8650ACB-8D6B-57A0-9F61-8F0EC174B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73" t="13975" r="13636" b="63196"/>
          <a:stretch/>
        </p:blipFill>
        <p:spPr>
          <a:xfrm>
            <a:off x="3042422" y="1542221"/>
            <a:ext cx="3059156" cy="288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D6161E58-275F-3A5B-3675-39D1197FB725}"/>
              </a:ext>
            </a:extLst>
          </p:cNvPr>
          <p:cNvSpPr txBox="1"/>
          <p:nvPr/>
        </p:nvSpPr>
        <p:spPr bwMode="auto">
          <a:xfrm>
            <a:off x="3035300" y="4536000"/>
            <a:ext cx="30734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Résultats prometteurs (373 images)</a:t>
            </a:r>
          </a:p>
        </p:txBody>
      </p:sp>
    </p:spTree>
    <p:extLst>
      <p:ext uri="{BB962C8B-B14F-4D97-AF65-F5344CB8AC3E}">
        <p14:creationId xmlns:p14="http://schemas.microsoft.com/office/powerpoint/2010/main" val="32549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27" grpId="0" animBg="1"/>
      <p:bldP spid="27" grpId="1" animBg="1"/>
      <p:bldP spid="33" grpId="0"/>
      <p:bldP spid="33" grpId="1"/>
      <p:bldP spid="38" grpId="0"/>
      <p:bldP spid="38" grpId="1"/>
      <p:bldP spid="42" grpId="0"/>
      <p:bldP spid="42" grpId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2A063D-E6E6-6670-E229-94485CE2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24388C-2376-D3B5-16DA-B40F24A9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0CB925-7896-5DC1-9F68-D9084568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037B447C-2D97-E634-F7EC-1C5D2F84AC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B7F28DD3-93B4-71E6-715A-6E0F3A736EDB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re 2">
            <a:extLst>
              <a:ext uri="{FF2B5EF4-FFF2-40B4-BE49-F238E27FC236}">
                <a16:creationId xmlns:a16="http://schemas.microsoft.com/office/drawing/2014/main" id="{6C566546-3ADA-A548-EB44-65FD15D4A251}"/>
              </a:ext>
            </a:extLst>
          </p:cNvPr>
          <p:cNvSpPr txBox="1">
            <a:spLocks/>
          </p:cNvSpPr>
          <p:nvPr/>
        </p:nvSpPr>
        <p:spPr>
          <a:xfrm>
            <a:off x="68616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AB7645-190D-DBC8-CF2D-B379A7B8BEA4}"/>
              </a:ext>
            </a:extLst>
          </p:cNvPr>
          <p:cNvSpPr txBox="1"/>
          <p:nvPr/>
        </p:nvSpPr>
        <p:spPr>
          <a:xfrm>
            <a:off x="360000" y="792000"/>
            <a:ext cx="7833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/>
              <a:t>Librairie </a:t>
            </a:r>
            <a:r>
              <a:rPr lang="fr-FR" b="1" dirty="0" err="1"/>
              <a:t>PySpark</a:t>
            </a:r>
            <a:r>
              <a:rPr lang="fr-FR" b="1" dirty="0"/>
              <a:t>: 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Basé sur le système Maitre/esclave</a:t>
            </a:r>
          </a:p>
          <a:p>
            <a:pPr marL="285750" indent="-285750">
              <a:buFontTx/>
              <a:buChar char="-"/>
            </a:pPr>
            <a:r>
              <a:rPr lang="fr-FR" dirty="0"/>
              <a:t>Permet le calcul distribué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le machine </a:t>
            </a:r>
            <a:r>
              <a:rPr lang="fr-FR" dirty="0" err="1"/>
              <a:t>learning</a:t>
            </a:r>
            <a:r>
              <a:rPr lang="fr-FR" dirty="0"/>
              <a:t> (normalisation, ACP…)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01AB749-9102-8927-50BF-116CD721690F}"/>
              </a:ext>
            </a:extLst>
          </p:cNvPr>
          <p:cNvSpPr txBox="1"/>
          <p:nvPr/>
        </p:nvSpPr>
        <p:spPr>
          <a:xfrm>
            <a:off x="360000" y="2043502"/>
            <a:ext cx="783350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/>
              <a:t>Cloud AWS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Utilisation de 3 services (parmi une multitude)</a:t>
            </a:r>
          </a:p>
          <a:p>
            <a:pPr marL="285750" indent="-285750">
              <a:buFontTx/>
              <a:buChar char="-"/>
            </a:pPr>
            <a:r>
              <a:rPr lang="fr-FR" dirty="0"/>
              <a:t>Prise en main de certains services plus ou moins facile</a:t>
            </a:r>
          </a:p>
          <a:p>
            <a:pPr marL="285750" indent="-285750">
              <a:buFontTx/>
              <a:buChar char="-"/>
            </a:pPr>
            <a:r>
              <a:rPr lang="fr-FR" dirty="0"/>
              <a:t>Calcul rapide mais avec un certain coût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1838093-2774-8D81-0D43-0C46EE1BBB2B}"/>
              </a:ext>
            </a:extLst>
          </p:cNvPr>
          <p:cNvSpPr txBox="1"/>
          <p:nvPr/>
        </p:nvSpPr>
        <p:spPr>
          <a:xfrm>
            <a:off x="360000" y="3295005"/>
            <a:ext cx="783350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/>
              <a:t>Application Fruits!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Test sur des données réduites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</a:t>
            </a:r>
            <a:r>
              <a:rPr lang="fr-FR"/>
              <a:t>dimensionnelle vecteurs </a:t>
            </a:r>
            <a:r>
              <a:rPr lang="fr-FR" dirty="0"/>
              <a:t>(67 </a:t>
            </a:r>
            <a:r>
              <a:rPr lang="fr-FR"/>
              <a:t>composantes pour 90 </a:t>
            </a:r>
            <a:r>
              <a:rPr lang="fr-FR" dirty="0"/>
              <a:t>% des données)</a:t>
            </a:r>
          </a:p>
          <a:p>
            <a:pPr marL="285750" indent="-285750">
              <a:buFontTx/>
              <a:buChar char="-"/>
            </a:pPr>
            <a:r>
              <a:rPr lang="fr-FR" dirty="0"/>
              <a:t>Premiers résultats très concluants</a:t>
            </a:r>
          </a:p>
        </p:txBody>
      </p:sp>
      <p:sp>
        <p:nvSpPr>
          <p:cNvPr id="9" name="Titre 2">
            <a:extLst>
              <a:ext uri="{FF2B5EF4-FFF2-40B4-BE49-F238E27FC236}">
                <a16:creationId xmlns:a16="http://schemas.microsoft.com/office/drawing/2014/main" id="{97EC7C3C-4737-6D5C-7BF6-55AA4CFD88DE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41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1161F1-6FDA-4DE1-26D1-8C88B1BA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CBDA23-1C87-AE90-5D2A-043AADF4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023AA6-9F2F-9F9F-64B4-E888ABA2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A3E4D-955C-412A-9991-400764E4F5EF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7EEC19-2C9E-DE39-7728-86F3E55FAC12}"/>
              </a:ext>
            </a:extLst>
          </p:cNvPr>
          <p:cNvSpPr txBox="1"/>
          <p:nvPr/>
        </p:nvSpPr>
        <p:spPr>
          <a:xfrm>
            <a:off x="240633" y="1302963"/>
            <a:ext cx="8662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Merci à mon mentor </a:t>
            </a:r>
          </a:p>
          <a:p>
            <a:pPr algn="ctr"/>
            <a:r>
              <a:rPr lang="fr-FR" sz="5400" dirty="0"/>
              <a:t>(Éric </a:t>
            </a:r>
            <a:r>
              <a:rPr lang="fr-FR" sz="5400" dirty="0" err="1"/>
              <a:t>Demangel</a:t>
            </a:r>
            <a:r>
              <a:rPr lang="fr-FR" sz="5400" dirty="0"/>
              <a:t>) </a:t>
            </a:r>
          </a:p>
          <a:p>
            <a:pPr algn="ctr"/>
            <a:r>
              <a:rPr lang="fr-FR" sz="5400" dirty="0"/>
              <a:t>et pour votre attention</a:t>
            </a: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B5A07934-2D58-ED23-2587-AE08AAD6BC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F0578DB5-F4EB-ADAA-6B69-6A091393FB9F}"/>
              </a:ext>
            </a:extLst>
          </p:cNvPr>
          <p:cNvSpPr txBox="1">
            <a:spLocks/>
          </p:cNvSpPr>
          <p:nvPr/>
        </p:nvSpPr>
        <p:spPr>
          <a:xfrm>
            <a:off x="45744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Déploiement sur AWS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Titre 2">
            <a:extLst>
              <a:ext uri="{FF2B5EF4-FFF2-40B4-BE49-F238E27FC236}">
                <a16:creationId xmlns:a16="http://schemas.microsoft.com/office/drawing/2014/main" id="{52CBB89B-DABF-6941-04CF-28AC63BD179B}"/>
              </a:ext>
            </a:extLst>
          </p:cNvPr>
          <p:cNvSpPr txBox="1">
            <a:spLocks/>
          </p:cNvSpPr>
          <p:nvPr/>
        </p:nvSpPr>
        <p:spPr>
          <a:xfrm>
            <a:off x="68616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Conclusions</a:t>
            </a:r>
            <a:endParaRPr kumimoji="0" lang="fr-FR" sz="1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Titre 2">
            <a:extLst>
              <a:ext uri="{FF2B5EF4-FFF2-40B4-BE49-F238E27FC236}">
                <a16:creationId xmlns:a16="http://schemas.microsoft.com/office/drawing/2014/main" id="{8E9C4E8E-0AC1-46F4-E020-6BDFFEA8A59E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9456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0B361-4690-050E-68BB-458C9D8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Objectif de Fruits!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984CF67-9164-84C1-9746-31F6852B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1ABBFE-C1A1-81A1-EE3B-6A7641C2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9A6ED-C578-43E8-92BA-B53D3050BA4E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105" name="Titre 2">
            <a:extLst>
              <a:ext uri="{FF2B5EF4-FFF2-40B4-BE49-F238E27FC236}">
                <a16:creationId xmlns:a16="http://schemas.microsoft.com/office/drawing/2014/main" id="{1D6F7CE4-9A8C-30D8-C9EF-215267679A0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58BF5E0-1B58-4B68-F9BE-D006C280352D}"/>
              </a:ext>
            </a:extLst>
          </p:cNvPr>
          <p:cNvSpPr txBox="1"/>
          <p:nvPr/>
        </p:nvSpPr>
        <p:spPr>
          <a:xfrm>
            <a:off x="1738433" y="792000"/>
            <a:ext cx="56671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Objectif : création d’une application de reconnaissance d’images de fruits et légumes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80108D-8CE4-37AE-4717-7AD4C21F0338}"/>
              </a:ext>
            </a:extLst>
          </p:cNvPr>
          <p:cNvSpPr txBox="1"/>
          <p:nvPr/>
        </p:nvSpPr>
        <p:spPr bwMode="auto">
          <a:xfrm>
            <a:off x="1864895" y="4536000"/>
            <a:ext cx="541421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Application de reconnaissance d’images de fruits et légumes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66731BD-37DB-1201-0ADC-9E2D9DED739C}"/>
              </a:ext>
            </a:extLst>
          </p:cNvPr>
          <p:cNvSpPr/>
          <p:nvPr/>
        </p:nvSpPr>
        <p:spPr>
          <a:xfrm>
            <a:off x="4032000" y="2160000"/>
            <a:ext cx="1080000" cy="2160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A469BEB1-C1F9-89E6-837F-72AD8B6EB886}"/>
              </a:ext>
            </a:extLst>
          </p:cNvPr>
          <p:cNvSpPr>
            <a:spLocks noChangeAspect="1"/>
          </p:cNvSpPr>
          <p:nvPr/>
        </p:nvSpPr>
        <p:spPr>
          <a:xfrm rot="16200000">
            <a:off x="3438000" y="288000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3006B99B-5E6A-734C-116A-DDF73077BC45}"/>
              </a:ext>
            </a:extLst>
          </p:cNvPr>
          <p:cNvSpPr>
            <a:spLocks noChangeAspect="1"/>
          </p:cNvSpPr>
          <p:nvPr/>
        </p:nvSpPr>
        <p:spPr>
          <a:xfrm rot="16200000">
            <a:off x="5346000" y="2880001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A49712-4311-5C43-48F8-2A3EF6386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6" t="41014" r="38386" b="28692"/>
          <a:stretch/>
        </p:blipFill>
        <p:spPr>
          <a:xfrm>
            <a:off x="180000" y="864000"/>
            <a:ext cx="1473029" cy="1080000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AA475EFC-8018-E2C5-5821-6F1FF1A63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6" t="41014" r="38386" b="28692"/>
          <a:stretch/>
        </p:blipFill>
        <p:spPr>
          <a:xfrm>
            <a:off x="4277395" y="3024000"/>
            <a:ext cx="589211" cy="432000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F0FE40F9-54C1-FABF-CC06-A1EFF51E7B3F}"/>
              </a:ext>
            </a:extLst>
          </p:cNvPr>
          <p:cNvGrpSpPr/>
          <p:nvPr/>
        </p:nvGrpSpPr>
        <p:grpSpPr>
          <a:xfrm>
            <a:off x="5940000" y="2179800"/>
            <a:ext cx="3024000" cy="2120400"/>
            <a:chOff x="6084000" y="2304000"/>
            <a:chExt cx="3024000" cy="2120400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F8AF8B69-5D8B-BAFC-865B-8F6372897749}"/>
                </a:ext>
              </a:extLst>
            </p:cNvPr>
            <p:cNvGrpSpPr/>
            <p:nvPr/>
          </p:nvGrpSpPr>
          <p:grpSpPr>
            <a:xfrm>
              <a:off x="6156000" y="2763750"/>
              <a:ext cx="2880000" cy="1587893"/>
              <a:chOff x="6084000" y="2763750"/>
              <a:chExt cx="2880000" cy="1587893"/>
            </a:xfrm>
          </p:grpSpPr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F7662DF-BFC5-D004-873A-6D324784D5A5}"/>
                  </a:ext>
                </a:extLst>
              </p:cNvPr>
              <p:cNvSpPr txBox="1"/>
              <p:nvPr/>
            </p:nvSpPr>
            <p:spPr>
              <a:xfrm>
                <a:off x="6110250" y="3859200"/>
                <a:ext cx="90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C00000"/>
                    </a:solidFill>
                  </a:rPr>
                  <a:t>Citron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0FB1AEFF-DCD0-3CC6-F7A7-7AAAA720D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000" y="2763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F57D7783-F02C-D951-4E47-6EE9F6BED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750" y="2763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DB5A9EB6-4CB9-89A8-A15E-94C5FC86D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500" y="2763750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2E2CF58-1CB2-304C-17D4-067DC8BA5809}"/>
                  </a:ext>
                </a:extLst>
              </p:cNvPr>
              <p:cNvSpPr txBox="1"/>
              <p:nvPr/>
            </p:nvSpPr>
            <p:spPr>
              <a:xfrm>
                <a:off x="7074000" y="3859200"/>
                <a:ext cx="900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C00000"/>
                    </a:solidFill>
                  </a:rPr>
                  <a:t>Citron Meyer</a:t>
                </a: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9D32F29D-6B7A-42F2-0B9C-2D50F980EE70}"/>
                  </a:ext>
                </a:extLst>
              </p:cNvPr>
              <p:cNvSpPr txBox="1"/>
              <p:nvPr/>
            </p:nvSpPr>
            <p:spPr>
              <a:xfrm>
                <a:off x="8037750" y="3859200"/>
                <a:ext cx="90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>
                    <a:solidFill>
                      <a:srgbClr val="C00000"/>
                    </a:solidFill>
                  </a:rPr>
                  <a:t>Kumquat</a:t>
                </a:r>
              </a:p>
            </p:txBody>
          </p:sp>
        </p:grp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EDA18EBA-7B83-A3DE-6AF4-8886BE6FB165}"/>
                </a:ext>
              </a:extLst>
            </p:cNvPr>
            <p:cNvSpPr/>
            <p:nvPr/>
          </p:nvSpPr>
          <p:spPr>
            <a:xfrm>
              <a:off x="6084000" y="2304000"/>
              <a:ext cx="3024000" cy="2120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DCE2C31-313D-5986-9D1F-E36E2DC272D9}"/>
                </a:ext>
              </a:extLst>
            </p:cNvPr>
            <p:cNvSpPr txBox="1"/>
            <p:nvPr/>
          </p:nvSpPr>
          <p:spPr>
            <a:xfrm>
              <a:off x="6516000" y="2374579"/>
              <a:ext cx="216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Différents types de citron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0F4CF8B-3EB1-8487-5049-3354734434F4}"/>
              </a:ext>
            </a:extLst>
          </p:cNvPr>
          <p:cNvGrpSpPr/>
          <p:nvPr/>
        </p:nvGrpSpPr>
        <p:grpSpPr>
          <a:xfrm>
            <a:off x="180000" y="2179800"/>
            <a:ext cx="3024000" cy="2120400"/>
            <a:chOff x="6084000" y="2304000"/>
            <a:chExt cx="3024000" cy="2120400"/>
          </a:xfrm>
        </p:grpSpPr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2DCCEB3B-A8DE-F0CF-A09E-93A2A8C5F010}"/>
                </a:ext>
              </a:extLst>
            </p:cNvPr>
            <p:cNvGrpSpPr/>
            <p:nvPr/>
          </p:nvGrpSpPr>
          <p:grpSpPr>
            <a:xfrm>
              <a:off x="6156000" y="2763750"/>
              <a:ext cx="2880000" cy="1341671"/>
              <a:chOff x="6084000" y="2763750"/>
              <a:chExt cx="2880000" cy="1341671"/>
            </a:xfrm>
          </p:grpSpPr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20D10F46-2A91-519D-4008-C1639FF5DBB3}"/>
                  </a:ext>
                </a:extLst>
              </p:cNvPr>
              <p:cNvSpPr txBox="1"/>
              <p:nvPr/>
            </p:nvSpPr>
            <p:spPr>
              <a:xfrm>
                <a:off x="6110250" y="3859200"/>
                <a:ext cx="90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/>
                  <a:t>????</a:t>
                </a:r>
              </a:p>
            </p:txBody>
          </p:sp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90E40A86-0224-B92C-91A0-6E4D33767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000" y="2763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AC703370-B658-ABEE-E66F-A47345658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750" y="276375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76" name="Image 75">
                <a:extLst>
                  <a:ext uri="{FF2B5EF4-FFF2-40B4-BE49-F238E27FC236}">
                    <a16:creationId xmlns:a16="http://schemas.microsoft.com/office/drawing/2014/main" id="{9DD74420-8222-7E87-4B4B-CDD3E8275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1500" y="2763750"/>
                <a:ext cx="952500" cy="952500"/>
              </a:xfrm>
              <a:prstGeom prst="rect">
                <a:avLst/>
              </a:prstGeom>
            </p:spPr>
          </p:pic>
          <p:sp>
            <p:nvSpPr>
              <p:cNvPr id="77" name="ZoneTexte 76">
                <a:extLst>
                  <a:ext uri="{FF2B5EF4-FFF2-40B4-BE49-F238E27FC236}">
                    <a16:creationId xmlns:a16="http://schemas.microsoft.com/office/drawing/2014/main" id="{C2DEDAF1-7C41-7990-11A0-2AF14B3C3AAE}"/>
                  </a:ext>
                </a:extLst>
              </p:cNvPr>
              <p:cNvSpPr txBox="1"/>
              <p:nvPr/>
            </p:nvSpPr>
            <p:spPr>
              <a:xfrm>
                <a:off x="7074000" y="3859200"/>
                <a:ext cx="90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/>
                  <a:t>????</a:t>
                </a: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1EE4F0E-AA92-2BEB-A56D-5635B2D3B13F}"/>
                  </a:ext>
                </a:extLst>
              </p:cNvPr>
              <p:cNvSpPr txBox="1"/>
              <p:nvPr/>
            </p:nvSpPr>
            <p:spPr>
              <a:xfrm>
                <a:off x="8037750" y="3859200"/>
                <a:ext cx="90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/>
                  <a:t>????</a:t>
                </a:r>
              </a:p>
            </p:txBody>
          </p:sp>
        </p:grpSp>
        <p:sp>
          <p:nvSpPr>
            <p:cNvPr id="71" name="Rectangle : coins arrondis 70">
              <a:extLst>
                <a:ext uri="{FF2B5EF4-FFF2-40B4-BE49-F238E27FC236}">
                  <a16:creationId xmlns:a16="http://schemas.microsoft.com/office/drawing/2014/main" id="{82B56F37-A8C9-7E39-6192-A26B6DC48739}"/>
                </a:ext>
              </a:extLst>
            </p:cNvPr>
            <p:cNvSpPr/>
            <p:nvPr/>
          </p:nvSpPr>
          <p:spPr>
            <a:xfrm>
              <a:off x="6084000" y="2304000"/>
              <a:ext cx="3024000" cy="21204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8526766A-3B8B-D919-EDFF-6E9DA46CCDC0}"/>
                </a:ext>
              </a:extLst>
            </p:cNvPr>
            <p:cNvSpPr txBox="1"/>
            <p:nvPr/>
          </p:nvSpPr>
          <p:spPr>
            <a:xfrm>
              <a:off x="6516000" y="2374579"/>
              <a:ext cx="216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Différents types de citron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88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24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D673E-DFB6-6609-D296-C26C34C9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F2F458-0F40-44BC-872C-2EE30DFD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00B587-DD81-5CDC-52CA-9CD292CC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DC598C71-4EB6-B8F1-C263-77AB19EB21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CC19382-8F45-E148-20FE-BDF9DA41D196}"/>
              </a:ext>
            </a:extLst>
          </p:cNvPr>
          <p:cNvSpPr txBox="1"/>
          <p:nvPr/>
        </p:nvSpPr>
        <p:spPr bwMode="auto">
          <a:xfrm>
            <a:off x="2700000" y="4536000"/>
            <a:ext cx="3744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Comment gérer le volume de données ?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77E9D61-2102-EA26-DC4B-5B152ECB0848}"/>
              </a:ext>
            </a:extLst>
          </p:cNvPr>
          <p:cNvSpPr txBox="1"/>
          <p:nvPr/>
        </p:nvSpPr>
        <p:spPr>
          <a:xfrm>
            <a:off x="180000" y="3743443"/>
            <a:ext cx="27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Popularisation de l’application</a:t>
            </a:r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92A80992-9CD9-358A-FFDF-6F709AFBD4DE}"/>
              </a:ext>
            </a:extLst>
          </p:cNvPr>
          <p:cNvSpPr>
            <a:spLocks noChangeAspect="1"/>
          </p:cNvSpPr>
          <p:nvPr/>
        </p:nvSpPr>
        <p:spPr>
          <a:xfrm rot="16200000">
            <a:off x="3426750" y="3506553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6BAC3D2-77AD-F8C1-8771-FCC12D3F6C9B}"/>
              </a:ext>
            </a:extLst>
          </p:cNvPr>
          <p:cNvSpPr txBox="1"/>
          <p:nvPr/>
        </p:nvSpPr>
        <p:spPr>
          <a:xfrm>
            <a:off x="4333500" y="3620332"/>
            <a:ext cx="180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Explosion volume données d’entrée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D02E53E-5D38-246A-57B4-C12776F9E74A}"/>
              </a:ext>
            </a:extLst>
          </p:cNvPr>
          <p:cNvSpPr txBox="1"/>
          <p:nvPr/>
        </p:nvSpPr>
        <p:spPr>
          <a:xfrm>
            <a:off x="7587000" y="3620332"/>
            <a:ext cx="144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u="sng" dirty="0">
                <a:solidFill>
                  <a:srgbClr val="C00000"/>
                </a:solidFill>
              </a:rPr>
              <a:t>Environnement Big Data</a:t>
            </a:r>
          </a:p>
        </p:txBody>
      </p:sp>
      <p:sp>
        <p:nvSpPr>
          <p:cNvPr id="50" name="Flèche : bas 49">
            <a:extLst>
              <a:ext uri="{FF2B5EF4-FFF2-40B4-BE49-F238E27FC236}">
                <a16:creationId xmlns:a16="http://schemas.microsoft.com/office/drawing/2014/main" id="{4877989F-AB0C-5412-9BED-E924E5EEF737}"/>
              </a:ext>
            </a:extLst>
          </p:cNvPr>
          <p:cNvSpPr>
            <a:spLocks noChangeAspect="1"/>
          </p:cNvSpPr>
          <p:nvPr/>
        </p:nvSpPr>
        <p:spPr>
          <a:xfrm rot="16200000">
            <a:off x="6680250" y="3506554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8B743146-94A1-7370-254C-6A6591A486DF}"/>
              </a:ext>
            </a:extLst>
          </p:cNvPr>
          <p:cNvGrpSpPr/>
          <p:nvPr/>
        </p:nvGrpSpPr>
        <p:grpSpPr>
          <a:xfrm>
            <a:off x="180000" y="864000"/>
            <a:ext cx="8784000" cy="2160000"/>
            <a:chOff x="332400" y="2312400"/>
            <a:chExt cx="8784000" cy="216000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9CC635A4-D923-C96C-1211-63EC54BDD757}"/>
                </a:ext>
              </a:extLst>
            </p:cNvPr>
            <p:cNvSpPr/>
            <p:nvPr/>
          </p:nvSpPr>
          <p:spPr>
            <a:xfrm>
              <a:off x="4184400" y="2312400"/>
              <a:ext cx="1080000" cy="216000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3" name="Flèche : bas 52">
              <a:extLst>
                <a:ext uri="{FF2B5EF4-FFF2-40B4-BE49-F238E27FC236}">
                  <a16:creationId xmlns:a16="http://schemas.microsoft.com/office/drawing/2014/main" id="{A6BF1268-9C46-DD0A-FA74-4FE741C8E7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590400" y="3032400"/>
              <a:ext cx="360000" cy="72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Flèche : bas 53">
              <a:extLst>
                <a:ext uri="{FF2B5EF4-FFF2-40B4-BE49-F238E27FC236}">
                  <a16:creationId xmlns:a16="http://schemas.microsoft.com/office/drawing/2014/main" id="{C82B18E1-9749-6BFA-6C4A-2B1C0E6695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98400" y="3032401"/>
              <a:ext cx="360000" cy="72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dirty="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D486C590-07DD-D900-9CEB-6039C243F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86" t="41014" r="38386" b="28692"/>
            <a:stretch/>
          </p:blipFill>
          <p:spPr>
            <a:xfrm>
              <a:off x="4429795" y="3176400"/>
              <a:ext cx="589211" cy="432000"/>
            </a:xfrm>
            <a:prstGeom prst="rect">
              <a:avLst/>
            </a:prstGeom>
          </p:spPr>
        </p:pic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C5966910-B6EF-7B07-B5F4-C09E0BEAB21C}"/>
                </a:ext>
              </a:extLst>
            </p:cNvPr>
            <p:cNvGrpSpPr/>
            <p:nvPr/>
          </p:nvGrpSpPr>
          <p:grpSpPr>
            <a:xfrm>
              <a:off x="6092400" y="2332200"/>
              <a:ext cx="3024000" cy="2120400"/>
              <a:chOff x="6084000" y="2304000"/>
              <a:chExt cx="3024000" cy="2120400"/>
            </a:xfrm>
          </p:grpSpPr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4602DFC6-9C78-8961-82D6-A883FFA3A80B}"/>
                  </a:ext>
                </a:extLst>
              </p:cNvPr>
              <p:cNvGrpSpPr/>
              <p:nvPr/>
            </p:nvGrpSpPr>
            <p:grpSpPr>
              <a:xfrm>
                <a:off x="6156000" y="2763750"/>
                <a:ext cx="2880000" cy="1587893"/>
                <a:chOff x="6084000" y="2763750"/>
                <a:chExt cx="2880000" cy="1587893"/>
              </a:xfrm>
            </p:grpSpPr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43FFF1E4-EDF8-61CC-D43F-D45932987B6B}"/>
                    </a:ext>
                  </a:extLst>
                </p:cNvPr>
                <p:cNvSpPr txBox="1"/>
                <p:nvPr/>
              </p:nvSpPr>
              <p:spPr>
                <a:xfrm>
                  <a:off x="6110250" y="3859200"/>
                  <a:ext cx="90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>
                      <a:solidFill>
                        <a:srgbClr val="C00000"/>
                      </a:solidFill>
                    </a:rPr>
                    <a:t>Citron</a:t>
                  </a:r>
                </a:p>
              </p:txBody>
            </p:sp>
            <p:pic>
              <p:nvPicPr>
                <p:cNvPr id="71" name="Image 70">
                  <a:extLst>
                    <a:ext uri="{FF2B5EF4-FFF2-40B4-BE49-F238E27FC236}">
                      <a16:creationId xmlns:a16="http://schemas.microsoft.com/office/drawing/2014/main" id="{4AE55279-099A-9C22-3F11-A1E3D4AA6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4000" y="2763750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72" name="Image 71">
                  <a:extLst>
                    <a:ext uri="{FF2B5EF4-FFF2-40B4-BE49-F238E27FC236}">
                      <a16:creationId xmlns:a16="http://schemas.microsoft.com/office/drawing/2014/main" id="{3EF09F68-09B3-8203-24FA-6750485A7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7750" y="2763750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73" name="Image 72">
                  <a:extLst>
                    <a:ext uri="{FF2B5EF4-FFF2-40B4-BE49-F238E27FC236}">
                      <a16:creationId xmlns:a16="http://schemas.microsoft.com/office/drawing/2014/main" id="{406950A0-381C-1FC5-162A-702F2436C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1500" y="2763750"/>
                  <a:ext cx="952500" cy="952500"/>
                </a:xfrm>
                <a:prstGeom prst="rect">
                  <a:avLst/>
                </a:prstGeom>
              </p:spPr>
            </p:pic>
            <p:sp>
              <p:nvSpPr>
                <p:cNvPr id="74" name="ZoneTexte 73">
                  <a:extLst>
                    <a:ext uri="{FF2B5EF4-FFF2-40B4-BE49-F238E27FC236}">
                      <a16:creationId xmlns:a16="http://schemas.microsoft.com/office/drawing/2014/main" id="{C451D889-0ADE-F886-2A01-D957AF4C029E}"/>
                    </a:ext>
                  </a:extLst>
                </p:cNvPr>
                <p:cNvSpPr txBox="1"/>
                <p:nvPr/>
              </p:nvSpPr>
              <p:spPr>
                <a:xfrm>
                  <a:off x="7074000" y="3859200"/>
                  <a:ext cx="90000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>
                      <a:solidFill>
                        <a:srgbClr val="C00000"/>
                      </a:solidFill>
                    </a:rPr>
                    <a:t>Citron Meyer</a:t>
                  </a:r>
                </a:p>
              </p:txBody>
            </p:sp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8C78AAF3-7F71-C2BC-CF92-DDD350A601FF}"/>
                    </a:ext>
                  </a:extLst>
                </p:cNvPr>
                <p:cNvSpPr txBox="1"/>
                <p:nvPr/>
              </p:nvSpPr>
              <p:spPr>
                <a:xfrm>
                  <a:off x="8037750" y="3859200"/>
                  <a:ext cx="90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>
                      <a:solidFill>
                        <a:srgbClr val="C00000"/>
                      </a:solidFill>
                    </a:rPr>
                    <a:t>Kumquat</a:t>
                  </a:r>
                </a:p>
              </p:txBody>
            </p:sp>
          </p:grpSp>
          <p:sp>
            <p:nvSpPr>
              <p:cNvPr id="68" name="Rectangle : coins arrondis 67">
                <a:extLst>
                  <a:ext uri="{FF2B5EF4-FFF2-40B4-BE49-F238E27FC236}">
                    <a16:creationId xmlns:a16="http://schemas.microsoft.com/office/drawing/2014/main" id="{532B73F4-E141-6EB0-0355-B63882F624D2}"/>
                  </a:ext>
                </a:extLst>
              </p:cNvPr>
              <p:cNvSpPr/>
              <p:nvPr/>
            </p:nvSpPr>
            <p:spPr>
              <a:xfrm>
                <a:off x="6084000" y="2304000"/>
                <a:ext cx="3024000" cy="2120400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04C55755-8DD4-19C6-CC1C-7EF12E564CF4}"/>
                  </a:ext>
                </a:extLst>
              </p:cNvPr>
              <p:cNvSpPr txBox="1"/>
              <p:nvPr/>
            </p:nvSpPr>
            <p:spPr>
              <a:xfrm>
                <a:off x="6516000" y="2374579"/>
                <a:ext cx="216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/>
                  <a:t>Différents types de citron</a:t>
                </a: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69A7FCF5-AC8D-FD26-A7E1-531DE63CF02D}"/>
                </a:ext>
              </a:extLst>
            </p:cNvPr>
            <p:cNvGrpSpPr/>
            <p:nvPr/>
          </p:nvGrpSpPr>
          <p:grpSpPr>
            <a:xfrm>
              <a:off x="332400" y="2332200"/>
              <a:ext cx="3024000" cy="2120400"/>
              <a:chOff x="6084000" y="2304000"/>
              <a:chExt cx="3024000" cy="2120400"/>
            </a:xfrm>
          </p:grpSpPr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E483351F-20E7-AE5B-F409-5A1A8D3BF7F8}"/>
                  </a:ext>
                </a:extLst>
              </p:cNvPr>
              <p:cNvGrpSpPr/>
              <p:nvPr/>
            </p:nvGrpSpPr>
            <p:grpSpPr>
              <a:xfrm>
                <a:off x="6156000" y="2763750"/>
                <a:ext cx="2880000" cy="1341671"/>
                <a:chOff x="6084000" y="2763750"/>
                <a:chExt cx="2880000" cy="1341671"/>
              </a:xfrm>
            </p:grpSpPr>
            <p:sp>
              <p:nvSpPr>
                <p:cNvPr id="61" name="ZoneTexte 60">
                  <a:extLst>
                    <a:ext uri="{FF2B5EF4-FFF2-40B4-BE49-F238E27FC236}">
                      <a16:creationId xmlns:a16="http://schemas.microsoft.com/office/drawing/2014/main" id="{6016F292-B2B5-734A-9440-2B506370D0A9}"/>
                    </a:ext>
                  </a:extLst>
                </p:cNvPr>
                <p:cNvSpPr txBox="1"/>
                <p:nvPr/>
              </p:nvSpPr>
              <p:spPr>
                <a:xfrm>
                  <a:off x="6110250" y="3859200"/>
                  <a:ext cx="90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/>
                    <a:t>????</a:t>
                  </a:r>
                </a:p>
              </p:txBody>
            </p:sp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5DE756AF-6DDC-19BB-ECDB-480E0F08A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4000" y="2763750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DA3A18E3-2762-72AC-FC4A-FB2517832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7750" y="2763750"/>
                  <a:ext cx="952500" cy="952500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39EA7353-2654-8ED7-8584-18EA4E31F8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1500" y="2763750"/>
                  <a:ext cx="952500" cy="952500"/>
                </a:xfrm>
                <a:prstGeom prst="rect">
                  <a:avLst/>
                </a:prstGeom>
              </p:spPr>
            </p:pic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ABD77838-2B2D-6028-D45E-2E5803738EAA}"/>
                    </a:ext>
                  </a:extLst>
                </p:cNvPr>
                <p:cNvSpPr txBox="1"/>
                <p:nvPr/>
              </p:nvSpPr>
              <p:spPr>
                <a:xfrm>
                  <a:off x="7074000" y="3859200"/>
                  <a:ext cx="90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/>
                    <a:t>????</a:t>
                  </a:r>
                </a:p>
              </p:txBody>
            </p:sp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D60A3DA6-6A89-CFDA-EC1D-9E5648617C7C}"/>
                    </a:ext>
                  </a:extLst>
                </p:cNvPr>
                <p:cNvSpPr txBox="1"/>
                <p:nvPr/>
              </p:nvSpPr>
              <p:spPr>
                <a:xfrm>
                  <a:off x="8037750" y="3859200"/>
                  <a:ext cx="900000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sz="1600" b="1" dirty="0"/>
                    <a:t>????</a:t>
                  </a:r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2779810B-62B3-F2CD-F5D4-3BC3D97F0CB7}"/>
                  </a:ext>
                </a:extLst>
              </p:cNvPr>
              <p:cNvSpPr/>
              <p:nvPr/>
            </p:nvSpPr>
            <p:spPr>
              <a:xfrm>
                <a:off x="6084000" y="2304000"/>
                <a:ext cx="3024000" cy="2120400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7FE390C-DC52-24D1-FC00-F45B26FE6B8F}"/>
                  </a:ext>
                </a:extLst>
              </p:cNvPr>
              <p:cNvSpPr txBox="1"/>
              <p:nvPr/>
            </p:nvSpPr>
            <p:spPr>
              <a:xfrm>
                <a:off x="6516000" y="2374579"/>
                <a:ext cx="2160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600" b="1" dirty="0"/>
                  <a:t>Différents types de citron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3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4" grpId="0"/>
      <p:bldP spid="46" grpId="0" animBg="1"/>
      <p:bldP spid="48" grpId="0"/>
      <p:bldP spid="49" grpId="0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A3680CD-A8ED-F278-5117-123744A7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Plan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9792D2-E012-9A2B-D299-DD251013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noProof="0" smtClean="0"/>
              <a:pPr/>
              <a:t>4</a:t>
            </a:fld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25931-332F-DE70-BD05-76C72204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034F8-AC40-4C66-9DB5-8DFF31B98FF5}" type="datetime1">
              <a:rPr lang="fr-FR" noProof="0" smtClean="0"/>
              <a:t>21/06/2023</a:t>
            </a:fld>
            <a:endParaRPr lang="fr-FR" noProof="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2290E2A-8FB2-C19C-96FD-38179D39E255}"/>
              </a:ext>
            </a:extLst>
          </p:cNvPr>
          <p:cNvSpPr>
            <a:spLocks noChangeAspect="1"/>
          </p:cNvSpPr>
          <p:nvPr/>
        </p:nvSpPr>
        <p:spPr>
          <a:xfrm>
            <a:off x="-1158680" y="826959"/>
            <a:ext cx="2238644" cy="3960000"/>
          </a:xfrm>
          <a:prstGeom prst="arc">
            <a:avLst>
              <a:gd name="adj1" fmla="val 16628366"/>
              <a:gd name="adj2" fmla="val 4961016"/>
            </a:avLst>
          </a:prstGeom>
          <a:ln w="38100" cap="rnd">
            <a:solidFill>
              <a:srgbClr val="03037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726D81A-53DA-4422-F23C-F0E05DBF0C75}"/>
              </a:ext>
            </a:extLst>
          </p:cNvPr>
          <p:cNvGrpSpPr/>
          <p:nvPr/>
        </p:nvGrpSpPr>
        <p:grpSpPr>
          <a:xfrm>
            <a:off x="1436400" y="1483227"/>
            <a:ext cx="5885301" cy="1234872"/>
            <a:chOff x="1407600" y="1511325"/>
            <a:chExt cx="5885301" cy="1234872"/>
          </a:xfrm>
        </p:grpSpPr>
        <p:sp>
          <p:nvSpPr>
            <p:cNvPr id="18" name="Espace réservé du contenu 2">
              <a:extLst>
                <a:ext uri="{FF2B5EF4-FFF2-40B4-BE49-F238E27FC236}">
                  <a16:creationId xmlns:a16="http://schemas.microsoft.com/office/drawing/2014/main" id="{02FB31C8-7B7E-3706-9F59-3CDCA68F2CE2}"/>
                </a:ext>
              </a:extLst>
            </p:cNvPr>
            <p:cNvSpPr txBox="1">
              <a:spLocks/>
            </p:cNvSpPr>
            <p:nvPr/>
          </p:nvSpPr>
          <p:spPr>
            <a:xfrm>
              <a:off x="1407601" y="1915200"/>
              <a:ext cx="5885300" cy="8309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/>
                <a:t>Small data vs. big data</a:t>
              </a:r>
            </a:p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 err="1"/>
                <a:t>PySpark</a:t>
              </a:r>
              <a:endParaRPr lang="fr-FR" sz="2000" dirty="0"/>
            </a:p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/>
                <a:t>Script utilisé</a:t>
              </a:r>
            </a:p>
          </p:txBody>
        </p:sp>
        <p:sp>
          <p:nvSpPr>
            <p:cNvPr id="19" name="Espace réservé du contenu 2">
              <a:extLst>
                <a:ext uri="{FF2B5EF4-FFF2-40B4-BE49-F238E27FC236}">
                  <a16:creationId xmlns:a16="http://schemas.microsoft.com/office/drawing/2014/main" id="{24BCBBDF-CA1F-BEAF-7CDB-7F943C772C48}"/>
                </a:ext>
              </a:extLst>
            </p:cNvPr>
            <p:cNvSpPr txBox="1">
              <a:spLocks/>
            </p:cNvSpPr>
            <p:nvPr/>
          </p:nvSpPr>
          <p:spPr>
            <a:xfrm>
              <a:off x="1407600" y="1511325"/>
              <a:ext cx="5400000" cy="3323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387" indent="-533387">
                <a:buNone/>
              </a:pPr>
              <a:r>
                <a:rPr lang="fr-FR" sz="2400" b="1" u="sng" dirty="0">
                  <a:solidFill>
                    <a:srgbClr val="C00000"/>
                  </a:solidFill>
                </a:rPr>
                <a:t>Big Data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DEDEAF40-9AEF-D98E-FEA8-8554A78A3CD4}"/>
              </a:ext>
            </a:extLst>
          </p:cNvPr>
          <p:cNvGrpSpPr/>
          <p:nvPr/>
        </p:nvGrpSpPr>
        <p:grpSpPr>
          <a:xfrm>
            <a:off x="1602000" y="2860927"/>
            <a:ext cx="6160952" cy="1271846"/>
            <a:chOff x="1706401" y="2770351"/>
            <a:chExt cx="6160952" cy="1271846"/>
          </a:xfrm>
        </p:grpSpPr>
        <p:sp>
          <p:nvSpPr>
            <p:cNvPr id="20" name="Espace réservé du contenu 2">
              <a:extLst>
                <a:ext uri="{FF2B5EF4-FFF2-40B4-BE49-F238E27FC236}">
                  <a16:creationId xmlns:a16="http://schemas.microsoft.com/office/drawing/2014/main" id="{6C2F4242-C8BA-BA55-195A-1DD8A102C414}"/>
                </a:ext>
              </a:extLst>
            </p:cNvPr>
            <p:cNvSpPr txBox="1">
              <a:spLocks/>
            </p:cNvSpPr>
            <p:nvPr/>
          </p:nvSpPr>
          <p:spPr>
            <a:xfrm>
              <a:off x="1706401" y="2770351"/>
              <a:ext cx="6143732" cy="3323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3387" indent="-533387">
                <a:buNone/>
              </a:pPr>
              <a:r>
                <a:rPr lang="fr-FR" sz="2400" b="1" u="sng" dirty="0">
                  <a:solidFill>
                    <a:srgbClr val="C00000"/>
                  </a:solidFill>
                </a:rPr>
                <a:t>Déploiement sur AWS</a:t>
              </a:r>
            </a:p>
          </p:txBody>
        </p:sp>
        <p:sp>
          <p:nvSpPr>
            <p:cNvPr id="21" name="Espace réservé du contenu 2">
              <a:extLst>
                <a:ext uri="{FF2B5EF4-FFF2-40B4-BE49-F238E27FC236}">
                  <a16:creationId xmlns:a16="http://schemas.microsoft.com/office/drawing/2014/main" id="{895A12FA-8A92-F21A-5DD6-ACF1C9FAE029}"/>
                </a:ext>
              </a:extLst>
            </p:cNvPr>
            <p:cNvSpPr txBox="1">
              <a:spLocks/>
            </p:cNvSpPr>
            <p:nvPr/>
          </p:nvSpPr>
          <p:spPr>
            <a:xfrm>
              <a:off x="1706402" y="3211200"/>
              <a:ext cx="6160951" cy="830997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/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/>
                <a:t>Cloud</a:t>
              </a:r>
            </a:p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/>
                <a:t>Etapes du déploiement</a:t>
              </a:r>
              <a:endParaRPr lang="fr-FR" sz="2000" baseline="-25000" dirty="0"/>
            </a:p>
            <a:p>
              <a:pPr marL="723882" indent="-279393" defTabSz="914377">
                <a:lnSpc>
                  <a:spcPct val="90000"/>
                </a:lnSpc>
                <a:buFont typeface="+mj-lt"/>
                <a:buAutoNum type="arabicParenR"/>
                <a:defRPr/>
              </a:pPr>
              <a:r>
                <a:rPr lang="fr-FR" sz="2000" dirty="0"/>
                <a:t>Résultats</a:t>
              </a:r>
            </a:p>
          </p:txBody>
        </p:sp>
      </p:grp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CBA2F3E8-BEE6-FE33-DC77-9EFD06FE8C50}"/>
              </a:ext>
            </a:extLst>
          </p:cNvPr>
          <p:cNvSpPr txBox="1">
            <a:spLocks/>
          </p:cNvSpPr>
          <p:nvPr/>
        </p:nvSpPr>
        <p:spPr>
          <a:xfrm>
            <a:off x="1108800" y="4275601"/>
            <a:ext cx="5400000" cy="332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387" indent="-533387">
              <a:buNone/>
            </a:pPr>
            <a:r>
              <a:rPr lang="fr-FR" sz="2400" b="1" u="sng" dirty="0">
                <a:solidFill>
                  <a:srgbClr val="C00000"/>
                </a:solidFill>
              </a:rPr>
              <a:t>Conclusions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3C3F84B6-739D-E94D-976A-9B6A7B553323}"/>
              </a:ext>
            </a:extLst>
          </p:cNvPr>
          <p:cNvSpPr txBox="1">
            <a:spLocks/>
          </p:cNvSpPr>
          <p:nvPr/>
        </p:nvSpPr>
        <p:spPr>
          <a:xfrm>
            <a:off x="1108800" y="1008000"/>
            <a:ext cx="5400000" cy="332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387" indent="-533387">
              <a:buNone/>
            </a:pPr>
            <a:r>
              <a:rPr lang="fr-FR" sz="2400" b="1" u="sng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DCAE597-C3AB-CE8E-2797-392429FD12B1}"/>
              </a:ext>
            </a:extLst>
          </p:cNvPr>
          <p:cNvSpPr/>
          <p:nvPr/>
        </p:nvSpPr>
        <p:spPr>
          <a:xfrm>
            <a:off x="413874" y="1008000"/>
            <a:ext cx="331200" cy="331200"/>
          </a:xfrm>
          <a:prstGeom prst="ellipse">
            <a:avLst/>
          </a:prstGeom>
          <a:solidFill>
            <a:srgbClr val="030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3B69AC6-73F9-F000-4D64-D858B6A167FD}"/>
              </a:ext>
            </a:extLst>
          </p:cNvPr>
          <p:cNvSpPr/>
          <p:nvPr/>
        </p:nvSpPr>
        <p:spPr>
          <a:xfrm>
            <a:off x="705650" y="1483227"/>
            <a:ext cx="331200" cy="331200"/>
          </a:xfrm>
          <a:prstGeom prst="ellipse">
            <a:avLst/>
          </a:prstGeom>
          <a:solidFill>
            <a:srgbClr val="030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dirty="0"/>
              <a:t>II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9590A4E-AB1B-55EF-9E25-D090C31D1A91}"/>
              </a:ext>
            </a:extLst>
          </p:cNvPr>
          <p:cNvSpPr/>
          <p:nvPr/>
        </p:nvSpPr>
        <p:spPr>
          <a:xfrm>
            <a:off x="905068" y="2860927"/>
            <a:ext cx="331200" cy="331200"/>
          </a:xfrm>
          <a:prstGeom prst="ellipse">
            <a:avLst/>
          </a:prstGeom>
          <a:solidFill>
            <a:srgbClr val="030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dirty="0"/>
              <a:t>III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BC99383C-95CB-EE19-3AE1-B26E3BA61C2D}"/>
              </a:ext>
            </a:extLst>
          </p:cNvPr>
          <p:cNvSpPr/>
          <p:nvPr/>
        </p:nvSpPr>
        <p:spPr>
          <a:xfrm>
            <a:off x="416279" y="4276800"/>
            <a:ext cx="331200" cy="331200"/>
          </a:xfrm>
          <a:prstGeom prst="ellipse">
            <a:avLst/>
          </a:prstGeom>
          <a:solidFill>
            <a:srgbClr val="030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000" dirty="0"/>
              <a:t>IV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26A9182-3F9A-5AC8-23F6-2B48D57A25D7}"/>
              </a:ext>
            </a:extLst>
          </p:cNvPr>
          <p:cNvCxnSpPr>
            <a:cxnSpLocks/>
          </p:cNvCxnSpPr>
          <p:nvPr/>
        </p:nvCxnSpPr>
        <p:spPr>
          <a:xfrm>
            <a:off x="47625" y="4867281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2">
            <a:extLst>
              <a:ext uri="{FF2B5EF4-FFF2-40B4-BE49-F238E27FC236}">
                <a16:creationId xmlns:a16="http://schemas.microsoft.com/office/drawing/2014/main" id="{E60AA04E-2B68-5111-918F-86E1F559EB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028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80892-08CF-B004-C461-954538F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</a:t>
            </a:r>
            <a:r>
              <a:rPr lang="fr-FR" dirty="0" err="1"/>
              <a:t>small</a:t>
            </a:r>
            <a:r>
              <a:rPr lang="fr-FR" dirty="0"/>
              <a:t> data et big data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EF626A-AC8C-89E3-4AC4-06386CCC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B24BF-39A1-04A5-8E52-B99DF37C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A1C0C3B4-A918-C4C5-1829-D95FC2BDCB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B80238-B2E2-0EE4-6792-BEE667CFEB4D}"/>
              </a:ext>
            </a:extLst>
          </p:cNvPr>
          <p:cNvSpPr txBox="1"/>
          <p:nvPr/>
        </p:nvSpPr>
        <p:spPr>
          <a:xfrm>
            <a:off x="7002000" y="1317600"/>
            <a:ext cx="187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&gt;&gt;  RAM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6DEC60-E387-66B1-84D7-4FEB6C364A16}"/>
              </a:ext>
            </a:extLst>
          </p:cNvPr>
          <p:cNvSpPr txBox="1"/>
          <p:nvPr/>
        </p:nvSpPr>
        <p:spPr>
          <a:xfrm>
            <a:off x="4668000" y="18108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Pandas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8E8CD5-6895-C559-8286-088291209A6E}"/>
              </a:ext>
            </a:extLst>
          </p:cNvPr>
          <p:cNvSpPr txBox="1"/>
          <p:nvPr/>
        </p:nvSpPr>
        <p:spPr>
          <a:xfrm>
            <a:off x="2550000" y="864000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Small data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BDBB38F-D2CF-EF7B-701D-74FCB7EFD809}"/>
              </a:ext>
            </a:extLst>
          </p:cNvPr>
          <p:cNvSpPr txBox="1"/>
          <p:nvPr/>
        </p:nvSpPr>
        <p:spPr>
          <a:xfrm>
            <a:off x="2550000" y="13176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&lt; RAM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21E59E-B8F4-D73D-11B8-74C8D6CCFE99}"/>
              </a:ext>
            </a:extLst>
          </p:cNvPr>
          <p:cNvSpPr txBox="1"/>
          <p:nvPr/>
        </p:nvSpPr>
        <p:spPr>
          <a:xfrm>
            <a:off x="2424000" y="23040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Secondes/minutes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373526E-0A27-50A8-C0BF-2923420641A6}"/>
              </a:ext>
            </a:extLst>
          </p:cNvPr>
          <p:cNvSpPr txBox="1"/>
          <p:nvPr/>
        </p:nvSpPr>
        <p:spPr>
          <a:xfrm>
            <a:off x="2424000" y="27972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Local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2632D14-5284-A20C-5B2F-1CEC3F4E3436}"/>
              </a:ext>
            </a:extLst>
          </p:cNvPr>
          <p:cNvSpPr txBox="1"/>
          <p:nvPr/>
        </p:nvSpPr>
        <p:spPr>
          <a:xfrm>
            <a:off x="6000000" y="864000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Big data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B5E5937-8672-3567-0085-C9209F46602F}"/>
              </a:ext>
            </a:extLst>
          </p:cNvPr>
          <p:cNvSpPr txBox="1"/>
          <p:nvPr/>
        </p:nvSpPr>
        <p:spPr>
          <a:xfrm>
            <a:off x="2424000" y="18108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Pandas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8E567F6-1CD1-734B-C61B-85FD878FF830}"/>
              </a:ext>
            </a:extLst>
          </p:cNvPr>
          <p:cNvSpPr txBox="1"/>
          <p:nvPr/>
        </p:nvSpPr>
        <p:spPr>
          <a:xfrm>
            <a:off x="4668000" y="23040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Jours/semaines/mois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1BB1002-FEBE-D07A-9E78-D1467BA9E407}"/>
              </a:ext>
            </a:extLst>
          </p:cNvPr>
          <p:cNvSpPr txBox="1"/>
          <p:nvPr/>
        </p:nvSpPr>
        <p:spPr>
          <a:xfrm>
            <a:off x="180000" y="23040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Temps de calcul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B866CD6-23E9-C9CF-3725-28D804102E77}"/>
              </a:ext>
            </a:extLst>
          </p:cNvPr>
          <p:cNvSpPr txBox="1"/>
          <p:nvPr/>
        </p:nvSpPr>
        <p:spPr>
          <a:xfrm>
            <a:off x="180000" y="27972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Stockage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307E65F-3DCE-FFA7-4761-DE12155BB986}"/>
              </a:ext>
            </a:extLst>
          </p:cNvPr>
          <p:cNvSpPr txBox="1"/>
          <p:nvPr/>
        </p:nvSpPr>
        <p:spPr>
          <a:xfrm>
            <a:off x="180000" y="18108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Librairie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3914EE-0FC1-D70D-5EB0-7395275B041F}"/>
              </a:ext>
            </a:extLst>
          </p:cNvPr>
          <p:cNvSpPr txBox="1"/>
          <p:nvPr/>
        </p:nvSpPr>
        <p:spPr>
          <a:xfrm>
            <a:off x="4668000" y="27972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Local + disques durs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56FE663-C621-E4F9-2EC7-1F72377EDD5B}"/>
              </a:ext>
            </a:extLst>
          </p:cNvPr>
          <p:cNvSpPr txBox="1"/>
          <p:nvPr/>
        </p:nvSpPr>
        <p:spPr>
          <a:xfrm>
            <a:off x="4794000" y="1317600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&gt;&gt;  RAM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4665BCB-59CE-981E-1790-8EB389EFECFE}"/>
              </a:ext>
            </a:extLst>
          </p:cNvPr>
          <p:cNvSpPr txBox="1"/>
          <p:nvPr/>
        </p:nvSpPr>
        <p:spPr>
          <a:xfrm>
            <a:off x="6912000" y="18108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CC00"/>
                </a:solidFill>
              </a:rPr>
              <a:t>Spark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5D5454E-78B3-B72A-9EF0-EB62B92C657A}"/>
              </a:ext>
            </a:extLst>
          </p:cNvPr>
          <p:cNvSpPr txBox="1"/>
          <p:nvPr/>
        </p:nvSpPr>
        <p:spPr>
          <a:xfrm>
            <a:off x="6912000" y="23040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CC00"/>
                </a:solidFill>
              </a:rPr>
              <a:t>Secondes/minutes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B197116-377E-B18C-CD2A-25B0F5EB5A21}"/>
              </a:ext>
            </a:extLst>
          </p:cNvPr>
          <p:cNvSpPr txBox="1"/>
          <p:nvPr/>
        </p:nvSpPr>
        <p:spPr>
          <a:xfrm>
            <a:off x="6912000" y="27972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CC00"/>
                </a:solidFill>
              </a:rPr>
              <a:t>Cloud</a:t>
            </a:r>
          </a:p>
        </p:txBody>
      </p:sp>
      <p:sp>
        <p:nvSpPr>
          <p:cNvPr id="39" name="Titre 2">
            <a:extLst>
              <a:ext uri="{FF2B5EF4-FFF2-40B4-BE49-F238E27FC236}">
                <a16:creationId xmlns:a16="http://schemas.microsoft.com/office/drawing/2014/main" id="{EC40B169-0F99-978B-69EB-98136F8A833F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45" name="Signe de multiplication 44">
            <a:extLst>
              <a:ext uri="{FF2B5EF4-FFF2-40B4-BE49-F238E27FC236}">
                <a16:creationId xmlns:a16="http://schemas.microsoft.com/office/drawing/2014/main" id="{0D3B6D3D-D3F5-DBC5-678A-BBCF49E49F16}"/>
              </a:ext>
            </a:extLst>
          </p:cNvPr>
          <p:cNvSpPr/>
          <p:nvPr/>
        </p:nvSpPr>
        <p:spPr>
          <a:xfrm>
            <a:off x="5154000" y="1409299"/>
            <a:ext cx="1080000" cy="1080000"/>
          </a:xfrm>
          <a:prstGeom prst="mathMultiply">
            <a:avLst>
              <a:gd name="adj1" fmla="val 1117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DC3DC9D-FE5B-EC0F-0662-FF905CC51688}"/>
              </a:ext>
            </a:extLst>
          </p:cNvPr>
          <p:cNvSpPr txBox="1"/>
          <p:nvPr/>
        </p:nvSpPr>
        <p:spPr bwMode="auto">
          <a:xfrm>
            <a:off x="3138000" y="4536000"/>
            <a:ext cx="2868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Utilisation de </a:t>
            </a:r>
            <a:r>
              <a:rPr lang="fr-FR" sz="1600" b="1" dirty="0" err="1">
                <a:solidFill>
                  <a:prstClr val="white"/>
                </a:solidFill>
              </a:rPr>
              <a:t>PySpark</a:t>
            </a:r>
            <a:r>
              <a:rPr lang="fr-FR" sz="1600" b="1" dirty="0">
                <a:solidFill>
                  <a:prstClr val="white"/>
                </a:solidFill>
              </a:rPr>
              <a:t> et AWS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593C1AD-B13F-8D39-BA6C-FF8158F79797}"/>
              </a:ext>
            </a:extLst>
          </p:cNvPr>
          <p:cNvSpPr txBox="1"/>
          <p:nvPr/>
        </p:nvSpPr>
        <p:spPr>
          <a:xfrm>
            <a:off x="1518000" y="3825101"/>
            <a:ext cx="16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Librairie Spark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823E79F-1A55-54D3-D498-2EC1088A483A}"/>
              </a:ext>
            </a:extLst>
          </p:cNvPr>
          <p:cNvSpPr txBox="1"/>
          <p:nvPr/>
        </p:nvSpPr>
        <p:spPr>
          <a:xfrm>
            <a:off x="4167000" y="3825101"/>
            <a:ext cx="16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Librairie </a:t>
            </a:r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49" name="Flèche : bas 48">
            <a:extLst>
              <a:ext uri="{FF2B5EF4-FFF2-40B4-BE49-F238E27FC236}">
                <a16:creationId xmlns:a16="http://schemas.microsoft.com/office/drawing/2014/main" id="{B9C763F0-5B5C-13B2-2106-8A9DCC9F238A}"/>
              </a:ext>
            </a:extLst>
          </p:cNvPr>
          <p:cNvSpPr>
            <a:spLocks noChangeAspect="1"/>
          </p:cNvSpPr>
          <p:nvPr/>
        </p:nvSpPr>
        <p:spPr>
          <a:xfrm rot="16200000">
            <a:off x="3472500" y="360360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0" name="Croix 49">
            <a:extLst>
              <a:ext uri="{FF2B5EF4-FFF2-40B4-BE49-F238E27FC236}">
                <a16:creationId xmlns:a16="http://schemas.microsoft.com/office/drawing/2014/main" id="{D6801C11-3E77-07DC-519A-8AD132BEFA48}"/>
              </a:ext>
            </a:extLst>
          </p:cNvPr>
          <p:cNvSpPr/>
          <p:nvPr/>
        </p:nvSpPr>
        <p:spPr>
          <a:xfrm>
            <a:off x="5941500" y="3783600"/>
            <a:ext cx="360000" cy="360000"/>
          </a:xfrm>
          <a:prstGeom prst="plus">
            <a:avLst>
              <a:gd name="adj" fmla="val 3895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BEC4853-8C34-7C1E-2845-7AC98DDDA40A}"/>
              </a:ext>
            </a:extLst>
          </p:cNvPr>
          <p:cNvSpPr txBox="1"/>
          <p:nvPr/>
        </p:nvSpPr>
        <p:spPr>
          <a:xfrm>
            <a:off x="6456000" y="3825101"/>
            <a:ext cx="72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AWS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EC61BA-55A1-6A90-4E63-25448E97CAEF}"/>
              </a:ext>
            </a:extLst>
          </p:cNvPr>
          <p:cNvSpPr txBox="1"/>
          <p:nvPr/>
        </p:nvSpPr>
        <p:spPr>
          <a:xfrm>
            <a:off x="180000" y="32904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Objet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53A65BF-1D17-C5FB-506D-9AB9058ADCF6}"/>
              </a:ext>
            </a:extLst>
          </p:cNvPr>
          <p:cNvSpPr txBox="1"/>
          <p:nvPr/>
        </p:nvSpPr>
        <p:spPr>
          <a:xfrm>
            <a:off x="2424000" y="32904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/>
              <a:t>DataFrame</a:t>
            </a:r>
            <a:endParaRPr lang="fr-FR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668D0CC-91F8-62F2-1444-E22633A84F43}"/>
              </a:ext>
            </a:extLst>
          </p:cNvPr>
          <p:cNvSpPr txBox="1"/>
          <p:nvPr/>
        </p:nvSpPr>
        <p:spPr>
          <a:xfrm>
            <a:off x="6912000" y="32904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00CC00"/>
                </a:solidFill>
              </a:rPr>
              <a:t>RDD/</a:t>
            </a:r>
            <a:r>
              <a:rPr lang="fr-FR" b="1" dirty="0" err="1">
                <a:solidFill>
                  <a:srgbClr val="00CC00"/>
                </a:solidFill>
              </a:rPr>
              <a:t>DataFrame</a:t>
            </a:r>
            <a:endParaRPr lang="fr-FR" b="1" dirty="0">
              <a:solidFill>
                <a:srgbClr val="00CC0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F79C3BC-76AB-AA85-2DC7-22850905C13C}"/>
              </a:ext>
            </a:extLst>
          </p:cNvPr>
          <p:cNvSpPr txBox="1"/>
          <p:nvPr/>
        </p:nvSpPr>
        <p:spPr>
          <a:xfrm>
            <a:off x="4668000" y="32904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 err="1"/>
              <a:t>DataFrame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265571-8014-E60A-5E33-EB1354950831}"/>
              </a:ext>
            </a:extLst>
          </p:cNvPr>
          <p:cNvSpPr txBox="1"/>
          <p:nvPr/>
        </p:nvSpPr>
        <p:spPr>
          <a:xfrm>
            <a:off x="180000" y="1317600"/>
            <a:ext cx="2052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dirty="0"/>
              <a:t>Taille données</a:t>
            </a:r>
          </a:p>
        </p:txBody>
      </p:sp>
    </p:spTree>
    <p:extLst>
      <p:ext uri="{BB962C8B-B14F-4D97-AF65-F5344CB8AC3E}">
        <p14:creationId xmlns:p14="http://schemas.microsoft.com/office/powerpoint/2010/main" val="8746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7" grpId="0"/>
      <p:bldP spid="18" grpId="0"/>
      <p:bldP spid="19" grpId="0"/>
      <p:bldP spid="21" grpId="0"/>
      <p:bldP spid="22" grpId="0"/>
      <p:bldP spid="27" grpId="0"/>
      <p:bldP spid="29" grpId="0"/>
      <p:bldP spid="30" grpId="0"/>
      <p:bldP spid="31" grpId="0"/>
      <p:bldP spid="32" grpId="0"/>
      <p:bldP spid="33" grpId="0"/>
      <p:bldP spid="35" grpId="0"/>
      <p:bldP spid="38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A80892-08CF-B004-C461-954538F4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</a:t>
            </a:r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EF626A-AC8C-89E3-4AC4-06386CCC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B24BF-39A1-04A5-8E52-B99DF37C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A1C0C3B4-A918-C4C5-1829-D95FC2BDCB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B80238-B2E2-0EE4-6792-BEE667CFEB4D}"/>
              </a:ext>
            </a:extLst>
          </p:cNvPr>
          <p:cNvSpPr txBox="1"/>
          <p:nvPr/>
        </p:nvSpPr>
        <p:spPr>
          <a:xfrm>
            <a:off x="3222000" y="864000"/>
            <a:ext cx="27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Librairie </a:t>
            </a:r>
            <a:r>
              <a:rPr lang="fr-FR" sz="2000" b="1" dirty="0" err="1"/>
              <a:t>PySpark</a:t>
            </a:r>
            <a:endParaRPr lang="fr-FR" sz="20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BEF1E1-3006-7FEE-12FA-777F5EAB12C3}"/>
              </a:ext>
            </a:extLst>
          </p:cNvPr>
          <p:cNvSpPr txBox="1"/>
          <p:nvPr/>
        </p:nvSpPr>
        <p:spPr>
          <a:xfrm>
            <a:off x="2592000" y="1218221"/>
            <a:ext cx="19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Traitement big data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6DEC60-E387-66B1-84D7-4FEB6C364A16}"/>
              </a:ext>
            </a:extLst>
          </p:cNvPr>
          <p:cNvSpPr txBox="1"/>
          <p:nvPr/>
        </p:nvSpPr>
        <p:spPr>
          <a:xfrm>
            <a:off x="4572000" y="1218221"/>
            <a:ext cx="19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Calcul distribué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08B47F-BDD0-4627-E91F-0CA4FCD743E9}"/>
              </a:ext>
            </a:extLst>
          </p:cNvPr>
          <p:cNvSpPr txBox="1"/>
          <p:nvPr/>
        </p:nvSpPr>
        <p:spPr>
          <a:xfrm>
            <a:off x="4122000" y="1757850"/>
            <a:ext cx="9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u="sng" dirty="0">
                <a:solidFill>
                  <a:srgbClr val="C00000"/>
                </a:solidFill>
              </a:rPr>
              <a:t>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C477A-7E70-1254-DA9F-0564885841EE}"/>
              </a:ext>
            </a:extLst>
          </p:cNvPr>
          <p:cNvSpPr/>
          <p:nvPr/>
        </p:nvSpPr>
        <p:spPr>
          <a:xfrm>
            <a:off x="936000" y="2112813"/>
            <a:ext cx="7272000" cy="2376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0A7C4B6F-534C-2C59-68CD-42E6A201B684}"/>
              </a:ext>
            </a:extLst>
          </p:cNvPr>
          <p:cNvGrpSpPr/>
          <p:nvPr/>
        </p:nvGrpSpPr>
        <p:grpSpPr>
          <a:xfrm>
            <a:off x="1008000" y="2760813"/>
            <a:ext cx="1440000" cy="1080000"/>
            <a:chOff x="1079999" y="2969956"/>
            <a:chExt cx="1440000" cy="108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D660AB-0DA0-05C4-5704-4490935DD49B}"/>
                </a:ext>
              </a:extLst>
            </p:cNvPr>
            <p:cNvSpPr/>
            <p:nvPr/>
          </p:nvSpPr>
          <p:spPr>
            <a:xfrm>
              <a:off x="1079999" y="2969956"/>
              <a:ext cx="1440000" cy="1080000"/>
            </a:xfrm>
            <a:prstGeom prst="rect">
              <a:avLst/>
            </a:prstGeom>
            <a:solidFill>
              <a:srgbClr val="BFBFBF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Script </a:t>
              </a:r>
            </a:p>
            <a:p>
              <a:pPr algn="ctr"/>
              <a:r>
                <a:rPr lang="fr-FR" sz="1600" dirty="0">
                  <a:solidFill>
                    <a:schemeClr val="tx1"/>
                  </a:solidFill>
                </a:rPr>
                <a:t>Session Spark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09A431B-99EF-8056-87CA-048CCDEF8676}"/>
                </a:ext>
              </a:extLst>
            </p:cNvPr>
            <p:cNvSpPr txBox="1"/>
            <p:nvPr/>
          </p:nvSpPr>
          <p:spPr>
            <a:xfrm>
              <a:off x="1259999" y="2969957"/>
              <a:ext cx="108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Driver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535132A-BD08-6BBE-1159-5FB7E7D11914}"/>
              </a:ext>
            </a:extLst>
          </p:cNvPr>
          <p:cNvGrpSpPr/>
          <p:nvPr/>
        </p:nvGrpSpPr>
        <p:grpSpPr>
          <a:xfrm>
            <a:off x="3672001" y="2760813"/>
            <a:ext cx="1440000" cy="1080000"/>
            <a:chOff x="3744000" y="2969957"/>
            <a:chExt cx="1440000" cy="108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08E5FF-2010-7293-AB96-6DDAF71715A1}"/>
                </a:ext>
              </a:extLst>
            </p:cNvPr>
            <p:cNvSpPr/>
            <p:nvPr/>
          </p:nvSpPr>
          <p:spPr>
            <a:xfrm>
              <a:off x="3744000" y="2969957"/>
              <a:ext cx="1440000" cy="10800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6093B05-7D6D-70C9-7EF7-8AF1E22D2046}"/>
                </a:ext>
              </a:extLst>
            </p:cNvPr>
            <p:cNvSpPr txBox="1"/>
            <p:nvPr/>
          </p:nvSpPr>
          <p:spPr>
            <a:xfrm>
              <a:off x="3744000" y="2969957"/>
              <a:ext cx="14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Cluster manager</a:t>
              </a:r>
            </a:p>
          </p:txBody>
        </p:sp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01A8EBB-A825-5BA1-AB40-2A94FA4FB8BB}"/>
              </a:ext>
            </a:extLst>
          </p:cNvPr>
          <p:cNvCxnSpPr>
            <a:cxnSpLocks/>
          </p:cNvCxnSpPr>
          <p:nvPr/>
        </p:nvCxnSpPr>
        <p:spPr>
          <a:xfrm>
            <a:off x="2520001" y="3300813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D464EA4A-CA26-A3D0-82FE-F48E1920AE15}"/>
              </a:ext>
            </a:extLst>
          </p:cNvPr>
          <p:cNvCxnSpPr>
            <a:cxnSpLocks/>
          </p:cNvCxnSpPr>
          <p:nvPr/>
        </p:nvCxnSpPr>
        <p:spPr>
          <a:xfrm flipV="1">
            <a:off x="5184000" y="2724813"/>
            <a:ext cx="1080000" cy="30599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5F1D5476-FFD7-38D1-7889-DBEA4DBE8B06}"/>
              </a:ext>
            </a:extLst>
          </p:cNvPr>
          <p:cNvCxnSpPr>
            <a:cxnSpLocks/>
          </p:cNvCxnSpPr>
          <p:nvPr/>
        </p:nvCxnSpPr>
        <p:spPr>
          <a:xfrm>
            <a:off x="5184000" y="3565933"/>
            <a:ext cx="1080000" cy="31088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>
            <a:extLst>
              <a:ext uri="{FF2B5EF4-FFF2-40B4-BE49-F238E27FC236}">
                <a16:creationId xmlns:a16="http://schemas.microsoft.com/office/drawing/2014/main" id="{C4054834-8A2E-1FE8-BF54-AC36BBAC056E}"/>
              </a:ext>
            </a:extLst>
          </p:cNvPr>
          <p:cNvSpPr/>
          <p:nvPr/>
        </p:nvSpPr>
        <p:spPr>
          <a:xfrm>
            <a:off x="1728000" y="2184813"/>
            <a:ext cx="5328000" cy="1590898"/>
          </a:xfrm>
          <a:prstGeom prst="arc">
            <a:avLst>
              <a:gd name="adj1" fmla="val 11127384"/>
              <a:gd name="adj2" fmla="val 20621918"/>
            </a:avLst>
          </a:prstGeom>
          <a:ln w="38100" cap="rnd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65ADF86-C0FC-9E39-9CD8-5770CE2F5E0E}"/>
              </a:ext>
            </a:extLst>
          </p:cNvPr>
          <p:cNvSpPr/>
          <p:nvPr/>
        </p:nvSpPr>
        <p:spPr>
          <a:xfrm flipV="1">
            <a:off x="1728000" y="2825915"/>
            <a:ext cx="5328000" cy="1590898"/>
          </a:xfrm>
          <a:prstGeom prst="arc">
            <a:avLst>
              <a:gd name="adj1" fmla="val 11127384"/>
              <a:gd name="adj2" fmla="val 20621918"/>
            </a:avLst>
          </a:prstGeom>
          <a:ln w="38100" cap="rnd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0FBFE-F638-EF75-C73D-260ADF447682}"/>
              </a:ext>
            </a:extLst>
          </p:cNvPr>
          <p:cNvSpPr/>
          <p:nvPr/>
        </p:nvSpPr>
        <p:spPr>
          <a:xfrm>
            <a:off x="6336001" y="2184813"/>
            <a:ext cx="1800000" cy="1080000"/>
          </a:xfrm>
          <a:prstGeom prst="rect">
            <a:avLst/>
          </a:prstGeom>
          <a:solidFill>
            <a:srgbClr val="B4C7E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Ordinateur/serveur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F227C99-834B-DA04-591B-B971E331BF0D}"/>
              </a:ext>
            </a:extLst>
          </p:cNvPr>
          <p:cNvSpPr txBox="1"/>
          <p:nvPr/>
        </p:nvSpPr>
        <p:spPr>
          <a:xfrm>
            <a:off x="6696001" y="2184814"/>
            <a:ext cx="10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Nœud 1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CCB39BA-E57D-2498-A27A-74D6ABFB00CA}"/>
              </a:ext>
            </a:extLst>
          </p:cNvPr>
          <p:cNvSpPr txBox="1"/>
          <p:nvPr/>
        </p:nvSpPr>
        <p:spPr>
          <a:xfrm>
            <a:off x="6516000" y="3018592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Tâche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80391C7-3F73-E5C6-9752-DE08E53951EC}"/>
              </a:ext>
            </a:extLst>
          </p:cNvPr>
          <p:cNvSpPr txBox="1"/>
          <p:nvPr/>
        </p:nvSpPr>
        <p:spPr>
          <a:xfrm>
            <a:off x="7416000" y="3018592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Tâche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32B74D-69D8-79CA-AF83-C0A62405D9BE}"/>
              </a:ext>
            </a:extLst>
          </p:cNvPr>
          <p:cNvSpPr/>
          <p:nvPr/>
        </p:nvSpPr>
        <p:spPr>
          <a:xfrm>
            <a:off x="6336001" y="3336813"/>
            <a:ext cx="1800000" cy="1080000"/>
          </a:xfrm>
          <a:prstGeom prst="rect">
            <a:avLst/>
          </a:prstGeom>
          <a:solidFill>
            <a:srgbClr val="B4C7E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Ordinateur/serveur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A0D7AD-8C2A-6516-5E93-31AD9D25C05E}"/>
              </a:ext>
            </a:extLst>
          </p:cNvPr>
          <p:cNvSpPr txBox="1"/>
          <p:nvPr/>
        </p:nvSpPr>
        <p:spPr>
          <a:xfrm>
            <a:off x="6696001" y="4139814"/>
            <a:ext cx="10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Nœud 2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353804-757C-BDCF-E364-FA9A144F551F}"/>
              </a:ext>
            </a:extLst>
          </p:cNvPr>
          <p:cNvSpPr txBox="1"/>
          <p:nvPr/>
        </p:nvSpPr>
        <p:spPr>
          <a:xfrm>
            <a:off x="6516001" y="3336813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Tâche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48D8D989-A766-1231-4004-47E44D3476EB}"/>
              </a:ext>
            </a:extLst>
          </p:cNvPr>
          <p:cNvSpPr txBox="1"/>
          <p:nvPr/>
        </p:nvSpPr>
        <p:spPr>
          <a:xfrm>
            <a:off x="7416001" y="3336813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Tâche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F972FF5-8ED2-BB47-6F74-F8C8D8EF6822}"/>
              </a:ext>
            </a:extLst>
          </p:cNvPr>
          <p:cNvCxnSpPr>
            <a:cxnSpLocks/>
          </p:cNvCxnSpPr>
          <p:nvPr/>
        </p:nvCxnSpPr>
        <p:spPr>
          <a:xfrm>
            <a:off x="7236000" y="3121200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1AD093D1-C265-8F06-A670-278C4DE8B576}"/>
              </a:ext>
            </a:extLst>
          </p:cNvPr>
          <p:cNvSpPr txBox="1"/>
          <p:nvPr/>
        </p:nvSpPr>
        <p:spPr bwMode="auto">
          <a:xfrm>
            <a:off x="3390900" y="4536000"/>
            <a:ext cx="23622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Système maitre/esclave</a:t>
            </a:r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3876B6B9-FFBD-7707-6BD8-3F260224664F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78565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 animBg="1"/>
      <p:bldP spid="69" grpId="0" animBg="1"/>
      <p:bldP spid="73" grpId="0" animBg="1"/>
      <p:bldP spid="15" grpId="0" animBg="1"/>
      <p:bldP spid="26" grpId="0"/>
      <p:bldP spid="40" grpId="0"/>
      <p:bldP spid="74" grpId="0"/>
      <p:bldP spid="16" grpId="0" animBg="1"/>
      <p:bldP spid="20" grpId="0"/>
      <p:bldP spid="41" grpId="0"/>
      <p:bldP spid="75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AED93C-5129-9A61-A5CD-7E18B3B2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Dataframe</a:t>
            </a:r>
            <a:r>
              <a:rPr lang="fr-FR" dirty="0"/>
              <a:t> </a:t>
            </a:r>
            <a:r>
              <a:rPr lang="fr-FR" dirty="0" err="1"/>
              <a:t>Pyspark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4D38F0-6147-4362-D22A-73ED8B6C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E01BB3-60F8-455E-B30B-99ED1AAB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A297E364-49DD-724A-3DBB-E7FD93FE1E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B31CE7-44C4-9D02-3FBC-DB4A3538AC36}"/>
              </a:ext>
            </a:extLst>
          </p:cNvPr>
          <p:cNvSpPr txBox="1"/>
          <p:nvPr/>
        </p:nvSpPr>
        <p:spPr>
          <a:xfrm>
            <a:off x="4122000" y="864000"/>
            <a:ext cx="90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u="sng" dirty="0">
                <a:solidFill>
                  <a:srgbClr val="C00000"/>
                </a:solidFill>
              </a:rPr>
              <a:t>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1B62CD-083E-0AA5-607B-F4030E1D4DEE}"/>
              </a:ext>
            </a:extLst>
          </p:cNvPr>
          <p:cNvSpPr/>
          <p:nvPr/>
        </p:nvSpPr>
        <p:spPr>
          <a:xfrm>
            <a:off x="936000" y="1218963"/>
            <a:ext cx="7272000" cy="237600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4E071E-F9A8-1A8A-AB07-5398B5A325D1}"/>
              </a:ext>
            </a:extLst>
          </p:cNvPr>
          <p:cNvGrpSpPr/>
          <p:nvPr/>
        </p:nvGrpSpPr>
        <p:grpSpPr>
          <a:xfrm>
            <a:off x="1008000" y="1866963"/>
            <a:ext cx="1440000" cy="1080000"/>
            <a:chOff x="1079999" y="2969956"/>
            <a:chExt cx="1440000" cy="108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09DABD-CA74-8881-E30D-645B4CB2E21D}"/>
                </a:ext>
              </a:extLst>
            </p:cNvPr>
            <p:cNvSpPr/>
            <p:nvPr/>
          </p:nvSpPr>
          <p:spPr>
            <a:xfrm>
              <a:off x="1079999" y="2969956"/>
              <a:ext cx="1440000" cy="1080000"/>
            </a:xfrm>
            <a:prstGeom prst="rect">
              <a:avLst/>
            </a:prstGeom>
            <a:solidFill>
              <a:srgbClr val="BFBFBF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CADA8F44-4A45-0EEC-9F86-14CC728F944A}"/>
                </a:ext>
              </a:extLst>
            </p:cNvPr>
            <p:cNvSpPr txBox="1"/>
            <p:nvPr/>
          </p:nvSpPr>
          <p:spPr>
            <a:xfrm>
              <a:off x="1259999" y="2969957"/>
              <a:ext cx="108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Driver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A98227-9F68-3FB0-B555-EB0AED03837E}"/>
              </a:ext>
            </a:extLst>
          </p:cNvPr>
          <p:cNvGrpSpPr/>
          <p:nvPr/>
        </p:nvGrpSpPr>
        <p:grpSpPr>
          <a:xfrm>
            <a:off x="3672001" y="1866963"/>
            <a:ext cx="1440000" cy="1080000"/>
            <a:chOff x="3744000" y="2969957"/>
            <a:chExt cx="1440000" cy="1080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A0CFA9-EC3F-B07A-B926-F237D752C240}"/>
                </a:ext>
              </a:extLst>
            </p:cNvPr>
            <p:cNvSpPr/>
            <p:nvPr/>
          </p:nvSpPr>
          <p:spPr>
            <a:xfrm>
              <a:off x="3744000" y="2969957"/>
              <a:ext cx="1440000" cy="10800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462F1F2-0269-AAF3-652C-CCCC596DD297}"/>
                </a:ext>
              </a:extLst>
            </p:cNvPr>
            <p:cNvSpPr txBox="1"/>
            <p:nvPr/>
          </p:nvSpPr>
          <p:spPr>
            <a:xfrm>
              <a:off x="3744000" y="2969957"/>
              <a:ext cx="14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Cluster manager</a:t>
              </a:r>
            </a:p>
          </p:txBody>
        </p:sp>
      </p:grp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805830E-5D50-ADC8-36E9-67E8A1FBFA08}"/>
              </a:ext>
            </a:extLst>
          </p:cNvPr>
          <p:cNvCxnSpPr>
            <a:cxnSpLocks/>
          </p:cNvCxnSpPr>
          <p:nvPr/>
        </p:nvCxnSpPr>
        <p:spPr>
          <a:xfrm>
            <a:off x="2520001" y="2406963"/>
            <a:ext cx="1080000" cy="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78FEEE-FD9C-0F7E-9987-EEFA13587EBB}"/>
              </a:ext>
            </a:extLst>
          </p:cNvPr>
          <p:cNvCxnSpPr>
            <a:cxnSpLocks/>
          </p:cNvCxnSpPr>
          <p:nvPr/>
        </p:nvCxnSpPr>
        <p:spPr>
          <a:xfrm flipV="1">
            <a:off x="5184000" y="1830963"/>
            <a:ext cx="1080000" cy="305999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C792528-FA42-47D6-DB40-7C88CB8C0738}"/>
              </a:ext>
            </a:extLst>
          </p:cNvPr>
          <p:cNvCxnSpPr>
            <a:cxnSpLocks/>
          </p:cNvCxnSpPr>
          <p:nvPr/>
        </p:nvCxnSpPr>
        <p:spPr>
          <a:xfrm>
            <a:off x="5184000" y="2672083"/>
            <a:ext cx="1080000" cy="31088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5F87A5BF-C4E2-DB2E-61B5-0D71FB6FD171}"/>
              </a:ext>
            </a:extLst>
          </p:cNvPr>
          <p:cNvSpPr/>
          <p:nvPr/>
        </p:nvSpPr>
        <p:spPr>
          <a:xfrm>
            <a:off x="1728000" y="1290963"/>
            <a:ext cx="5328000" cy="1590898"/>
          </a:xfrm>
          <a:prstGeom prst="arc">
            <a:avLst>
              <a:gd name="adj1" fmla="val 11127384"/>
              <a:gd name="adj2" fmla="val 20621918"/>
            </a:avLst>
          </a:prstGeom>
          <a:ln w="38100" cap="rnd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03B9EC8-5468-5C09-5CC7-AC40C8E788AA}"/>
              </a:ext>
            </a:extLst>
          </p:cNvPr>
          <p:cNvSpPr/>
          <p:nvPr/>
        </p:nvSpPr>
        <p:spPr>
          <a:xfrm flipV="1">
            <a:off x="1728000" y="1932065"/>
            <a:ext cx="5328000" cy="1590898"/>
          </a:xfrm>
          <a:prstGeom prst="arc">
            <a:avLst>
              <a:gd name="adj1" fmla="val 11127384"/>
              <a:gd name="adj2" fmla="val 20621918"/>
            </a:avLst>
          </a:prstGeom>
          <a:ln w="38100" cap="rnd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6B0D4E1-4EA7-EB1D-A546-B319E7281855}"/>
              </a:ext>
            </a:extLst>
          </p:cNvPr>
          <p:cNvGrpSpPr/>
          <p:nvPr/>
        </p:nvGrpSpPr>
        <p:grpSpPr>
          <a:xfrm>
            <a:off x="6336001" y="1290963"/>
            <a:ext cx="1800000" cy="1080000"/>
            <a:chOff x="6408000" y="2160000"/>
            <a:chExt cx="1800000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FBDE45-15C7-5B35-AC31-47EF1A1F25A9}"/>
                </a:ext>
              </a:extLst>
            </p:cNvPr>
            <p:cNvSpPr/>
            <p:nvPr/>
          </p:nvSpPr>
          <p:spPr>
            <a:xfrm>
              <a:off x="6408000" y="2160000"/>
              <a:ext cx="1800000" cy="1080000"/>
            </a:xfrm>
            <a:prstGeom prst="rect">
              <a:avLst/>
            </a:prstGeom>
            <a:solidFill>
              <a:srgbClr val="B4C7E7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CE819F9-BB3E-98EA-B355-EFE67AADE905}"/>
                </a:ext>
              </a:extLst>
            </p:cNvPr>
            <p:cNvSpPr txBox="1"/>
            <p:nvPr/>
          </p:nvSpPr>
          <p:spPr>
            <a:xfrm>
              <a:off x="6768000" y="2160001"/>
              <a:ext cx="108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C00000"/>
                  </a:solidFill>
                </a:rPr>
                <a:t>Nœud 1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EAB6E-9C2E-0ABE-C91D-E4FA655FF27D}"/>
              </a:ext>
            </a:extLst>
          </p:cNvPr>
          <p:cNvSpPr/>
          <p:nvPr/>
        </p:nvSpPr>
        <p:spPr>
          <a:xfrm>
            <a:off x="6336001" y="2442963"/>
            <a:ext cx="1800000" cy="1080000"/>
          </a:xfrm>
          <a:prstGeom prst="rect">
            <a:avLst/>
          </a:prstGeom>
          <a:solidFill>
            <a:srgbClr val="B4C7E7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2A48948-DE07-202D-6D4A-2F0A5C26C70A}"/>
              </a:ext>
            </a:extLst>
          </p:cNvPr>
          <p:cNvSpPr txBox="1"/>
          <p:nvPr/>
        </p:nvSpPr>
        <p:spPr>
          <a:xfrm>
            <a:off x="6696001" y="3245964"/>
            <a:ext cx="108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Nœud 2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130A8B0-10E5-62CB-E833-7D5E3703FE6A}"/>
              </a:ext>
            </a:extLst>
          </p:cNvPr>
          <p:cNvSpPr txBox="1"/>
          <p:nvPr/>
        </p:nvSpPr>
        <p:spPr>
          <a:xfrm>
            <a:off x="1188000" y="2290751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 err="1"/>
              <a:t>DataFrame</a:t>
            </a:r>
            <a:endParaRPr lang="fr-FR" sz="16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C7E81-E6B6-9AFD-A4FE-83E651D05E2B}"/>
              </a:ext>
            </a:extLst>
          </p:cNvPr>
          <p:cNvSpPr txBox="1"/>
          <p:nvPr/>
        </p:nvSpPr>
        <p:spPr>
          <a:xfrm>
            <a:off x="7416000" y="2133448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Bloc 2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D639BFF-9C45-031B-93FB-8DC776FEE0AE}"/>
              </a:ext>
            </a:extLst>
          </p:cNvPr>
          <p:cNvSpPr txBox="1"/>
          <p:nvPr/>
        </p:nvSpPr>
        <p:spPr>
          <a:xfrm>
            <a:off x="6516000" y="2133448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Bloc 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02B4A7-4CBD-2761-D2A6-5971614B3F19}"/>
              </a:ext>
            </a:extLst>
          </p:cNvPr>
          <p:cNvSpPr txBox="1"/>
          <p:nvPr/>
        </p:nvSpPr>
        <p:spPr>
          <a:xfrm>
            <a:off x="6966001" y="2442963"/>
            <a:ext cx="5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Bloc 3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46D4360-8319-48A8-10F8-26B808BE7397}"/>
              </a:ext>
            </a:extLst>
          </p:cNvPr>
          <p:cNvGrpSpPr/>
          <p:nvPr/>
        </p:nvGrpSpPr>
        <p:grpSpPr>
          <a:xfrm>
            <a:off x="1098000" y="2379078"/>
            <a:ext cx="1260000" cy="574783"/>
            <a:chOff x="3762001" y="3266030"/>
            <a:chExt cx="1260000" cy="574783"/>
          </a:xfrm>
        </p:grpSpPr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8F68E802-B74A-4589-C9F2-EE81C42F90FB}"/>
                </a:ext>
              </a:extLst>
            </p:cNvPr>
            <p:cNvSpPr txBox="1"/>
            <p:nvPr/>
          </p:nvSpPr>
          <p:spPr>
            <a:xfrm>
              <a:off x="4122001" y="3266030"/>
              <a:ext cx="54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Bloc 1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AA4DD5A-A378-CD28-1399-CE7DB5841A47}"/>
                </a:ext>
              </a:extLst>
            </p:cNvPr>
            <p:cNvSpPr txBox="1"/>
            <p:nvPr/>
          </p:nvSpPr>
          <p:spPr>
            <a:xfrm>
              <a:off x="3762001" y="3594592"/>
              <a:ext cx="54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Bloc 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C342ABA-773E-0C1B-B693-082B8D58959B}"/>
                </a:ext>
              </a:extLst>
            </p:cNvPr>
            <p:cNvSpPr txBox="1"/>
            <p:nvPr/>
          </p:nvSpPr>
          <p:spPr>
            <a:xfrm>
              <a:off x="4482001" y="3594592"/>
              <a:ext cx="54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dirty="0"/>
                <a:t>Bloc 3</a:t>
              </a:r>
            </a:p>
          </p:txBody>
        </p:sp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3F01C38-8517-21FE-20BD-CF4C070005AD}"/>
              </a:ext>
            </a:extLst>
          </p:cNvPr>
          <p:cNvCxnSpPr>
            <a:cxnSpLocks/>
          </p:cNvCxnSpPr>
          <p:nvPr/>
        </p:nvCxnSpPr>
        <p:spPr>
          <a:xfrm>
            <a:off x="7236001" y="2192400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med" len="sm"/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5E5A21FE-0814-83BF-A25D-4800A01A5F21}"/>
              </a:ext>
            </a:extLst>
          </p:cNvPr>
          <p:cNvSpPr txBox="1"/>
          <p:nvPr/>
        </p:nvSpPr>
        <p:spPr>
          <a:xfrm>
            <a:off x="1674000" y="3709901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Transformations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5124498-D0B1-98ED-E17B-CA5875CC0885}"/>
              </a:ext>
            </a:extLst>
          </p:cNvPr>
          <p:cNvSpPr txBox="1"/>
          <p:nvPr/>
        </p:nvSpPr>
        <p:spPr>
          <a:xfrm>
            <a:off x="5670000" y="3709901"/>
            <a:ext cx="180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Actions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BA2575F-F151-648A-7174-70000C03A928}"/>
              </a:ext>
            </a:extLst>
          </p:cNvPr>
          <p:cNvSpPr txBox="1"/>
          <p:nvPr/>
        </p:nvSpPr>
        <p:spPr>
          <a:xfrm>
            <a:off x="1854000" y="4060800"/>
            <a:ext cx="144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Paresseuse mais planifiée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4D19390-9EC8-F306-63D7-8E6D623EB4CE}"/>
              </a:ext>
            </a:extLst>
          </p:cNvPr>
          <p:cNvSpPr txBox="1"/>
          <p:nvPr/>
        </p:nvSpPr>
        <p:spPr>
          <a:xfrm>
            <a:off x="5850000" y="4060800"/>
            <a:ext cx="1440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S’exécutent avec transformations</a:t>
            </a: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7D711F2-9C63-8033-4F23-D3F880CD506D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7E89FAE-0965-74B8-29E9-7A22110A21AD}"/>
              </a:ext>
            </a:extLst>
          </p:cNvPr>
          <p:cNvGrpSpPr/>
          <p:nvPr/>
        </p:nvGrpSpPr>
        <p:grpSpPr>
          <a:xfrm>
            <a:off x="180000" y="3709901"/>
            <a:ext cx="8784000" cy="540000"/>
            <a:chOff x="180000" y="3832412"/>
            <a:chExt cx="8784000" cy="54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9D7EE4-19E9-4499-E1A2-94713D86C2F4}"/>
                </a:ext>
              </a:extLst>
            </p:cNvPr>
            <p:cNvSpPr/>
            <p:nvPr/>
          </p:nvSpPr>
          <p:spPr>
            <a:xfrm>
              <a:off x="180000" y="3832412"/>
              <a:ext cx="1440000" cy="5400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</a:rPr>
                <a:t>Transformation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2BA6C3-76D4-88AA-403F-614746F2F237}"/>
                </a:ext>
              </a:extLst>
            </p:cNvPr>
            <p:cNvSpPr/>
            <p:nvPr/>
          </p:nvSpPr>
          <p:spPr>
            <a:xfrm>
              <a:off x="2688000" y="3832412"/>
              <a:ext cx="1440000" cy="5400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</a:rPr>
                <a:t>Transformation 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3A09C2-1DDB-D316-D607-738E85F648EB}"/>
                </a:ext>
              </a:extLst>
            </p:cNvPr>
            <p:cNvSpPr/>
            <p:nvPr/>
          </p:nvSpPr>
          <p:spPr>
            <a:xfrm>
              <a:off x="5016000" y="3832412"/>
              <a:ext cx="1440000" cy="54000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</a:rPr>
                <a:t>Transformation 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B469C8-7AA8-17FA-3F0E-A00F65B54E26}"/>
                </a:ext>
              </a:extLst>
            </p:cNvPr>
            <p:cNvSpPr/>
            <p:nvPr/>
          </p:nvSpPr>
          <p:spPr>
            <a:xfrm>
              <a:off x="7524000" y="3832412"/>
              <a:ext cx="1440000" cy="540000"/>
            </a:xfrm>
            <a:prstGeom prst="rect">
              <a:avLst/>
            </a:prstGeom>
            <a:solidFill>
              <a:schemeClr val="accent6">
                <a:lumMod val="50000"/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</a:rPr>
                <a:t>Action</a:t>
              </a:r>
            </a:p>
          </p:txBody>
        </p:sp>
        <p:sp>
          <p:nvSpPr>
            <p:cNvPr id="25" name="Flèche : bas 24">
              <a:extLst>
                <a:ext uri="{FF2B5EF4-FFF2-40B4-BE49-F238E27FC236}">
                  <a16:creationId xmlns:a16="http://schemas.microsoft.com/office/drawing/2014/main" id="{B545BB1C-81F8-A55E-DAAE-5BC02FADA24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974000" y="3742412"/>
              <a:ext cx="360000" cy="72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dirty="0"/>
            </a:p>
          </p:txBody>
        </p:sp>
        <p:sp>
          <p:nvSpPr>
            <p:cNvPr id="32" name="Flèche : bas 31">
              <a:extLst>
                <a:ext uri="{FF2B5EF4-FFF2-40B4-BE49-F238E27FC236}">
                  <a16:creationId xmlns:a16="http://schemas.microsoft.com/office/drawing/2014/main" id="{91334FFD-9D45-1702-CF9E-42690220444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810000" y="3742413"/>
              <a:ext cx="360000" cy="72000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1600" b="1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743EC7AA-D36E-1146-DB5A-788437083A5D}"/>
                </a:ext>
              </a:extLst>
            </p:cNvPr>
            <p:cNvSpPr txBox="1"/>
            <p:nvPr/>
          </p:nvSpPr>
          <p:spPr>
            <a:xfrm>
              <a:off x="4302000" y="3979302"/>
              <a:ext cx="540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600" b="1" dirty="0"/>
                <a:t>…</a:t>
              </a:r>
            </a:p>
          </p:txBody>
        </p:sp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64CCC4D5-FA2A-BBF0-985D-BACA744CBA20}"/>
              </a:ext>
            </a:extLst>
          </p:cNvPr>
          <p:cNvSpPr txBox="1"/>
          <p:nvPr/>
        </p:nvSpPr>
        <p:spPr bwMode="auto">
          <a:xfrm>
            <a:off x="3294000" y="4536000"/>
            <a:ext cx="25560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Graphique orienté acyclique</a:t>
            </a:r>
          </a:p>
        </p:txBody>
      </p:sp>
    </p:spTree>
    <p:extLst>
      <p:ext uri="{BB962C8B-B14F-4D97-AF65-F5344CB8AC3E}">
        <p14:creationId xmlns:p14="http://schemas.microsoft.com/office/powerpoint/2010/main" val="352367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8" grpId="0"/>
      <p:bldP spid="39" grpId="0"/>
      <p:bldP spid="42" grpId="0"/>
      <p:bldP spid="51" grpId="0"/>
      <p:bldP spid="51" grpId="1"/>
      <p:bldP spid="54" grpId="0"/>
      <p:bldP spid="54" grpId="1"/>
      <p:bldP spid="60" grpId="0"/>
      <p:bldP spid="60" grpId="1"/>
      <p:bldP spid="66" grpId="0"/>
      <p:bldP spid="66" grpId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46B87DC-2015-8E30-4169-4441CB2F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7B0DF3-5A9F-7A8C-5A9F-A21FD73E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t>8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364A06-D33B-2271-BB58-7AAD2591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708C-3A6E-419E-B591-4960A22AAE11}" type="datetime1">
              <a:rPr lang="fr-FR" smtClean="0"/>
              <a:t>21/06/2023</a:t>
            </a:fld>
            <a:endParaRPr lang="fr-FR"/>
          </a:p>
        </p:txBody>
      </p:sp>
      <p:sp>
        <p:nvSpPr>
          <p:cNvPr id="17" name="Titre 2">
            <a:extLst>
              <a:ext uri="{FF2B5EF4-FFF2-40B4-BE49-F238E27FC236}">
                <a16:creationId xmlns:a16="http://schemas.microsoft.com/office/drawing/2014/main" id="{B982126A-175C-1F4C-DA36-221322D22A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521A693-DF6C-8875-98E9-8CB06B49707B}"/>
              </a:ext>
            </a:extLst>
          </p:cNvPr>
          <p:cNvGrpSpPr/>
          <p:nvPr/>
        </p:nvGrpSpPr>
        <p:grpSpPr>
          <a:xfrm>
            <a:off x="252000" y="2599200"/>
            <a:ext cx="8640000" cy="1722900"/>
            <a:chOff x="252000" y="2520000"/>
            <a:chExt cx="8640000" cy="172290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8C88CBEE-E47C-E37C-480B-06C4AC37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50" y="3290400"/>
              <a:ext cx="952500" cy="95250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AF8711C-164C-4D0F-3A5A-84D434523C3D}"/>
                </a:ext>
              </a:extLst>
            </p:cNvPr>
            <p:cNvSpPr txBox="1"/>
            <p:nvPr/>
          </p:nvSpPr>
          <p:spPr>
            <a:xfrm>
              <a:off x="252000" y="2520000"/>
              <a:ext cx="14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/>
                <a:t>Pomme </a:t>
              </a:r>
              <a:r>
                <a:rPr lang="fr-FR" b="1" dirty="0" err="1"/>
                <a:t>Braeburn</a:t>
              </a:r>
              <a:endParaRPr lang="fr-FR" b="1" dirty="0"/>
            </a:p>
          </p:txBody>
        </p:sp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DE003F8B-2D48-0D57-0C1A-D3B3C8201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750" y="3290400"/>
              <a:ext cx="952500" cy="952500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858C215B-AA73-F8F8-54A7-44F2C15E671A}"/>
                </a:ext>
              </a:extLst>
            </p:cNvPr>
            <p:cNvSpPr txBox="1"/>
            <p:nvPr/>
          </p:nvSpPr>
          <p:spPr>
            <a:xfrm>
              <a:off x="2052000" y="2520000"/>
              <a:ext cx="14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/>
                <a:t>Pomme Crimson </a:t>
              </a:r>
              <a:r>
                <a:rPr lang="fr-FR" b="1" dirty="0" err="1"/>
                <a:t>snow</a:t>
              </a:r>
              <a:endParaRPr lang="fr-FR" b="1" dirty="0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7FEE45AF-F501-3563-894E-AFD30CA12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0" y="3290400"/>
              <a:ext cx="952500" cy="952500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B2C7A47-A23E-5E18-7223-17E1C46AD890}"/>
                </a:ext>
              </a:extLst>
            </p:cNvPr>
            <p:cNvSpPr txBox="1"/>
            <p:nvPr/>
          </p:nvSpPr>
          <p:spPr>
            <a:xfrm>
              <a:off x="3852000" y="2520000"/>
              <a:ext cx="14400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/>
                <a:t>Pomme Granny </a:t>
              </a:r>
              <a:r>
                <a:rPr lang="fr-FR" b="1" dirty="0" err="1"/>
                <a:t>smith</a:t>
              </a:r>
              <a:endParaRPr lang="fr-FR" b="1" dirty="0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371CB05-0048-794F-13AD-A388185A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750" y="3290400"/>
              <a:ext cx="952500" cy="95250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2596607-C750-54A4-C0D7-EA42E9C76A5D}"/>
                </a:ext>
              </a:extLst>
            </p:cNvPr>
            <p:cNvSpPr txBox="1"/>
            <p:nvPr/>
          </p:nvSpPr>
          <p:spPr>
            <a:xfrm>
              <a:off x="7452000" y="2520000"/>
              <a:ext cx="14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/>
                <a:t>Maïs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51DAD57-B455-D423-9F42-4B0BAE00F975}"/>
                </a:ext>
              </a:extLst>
            </p:cNvPr>
            <p:cNvSpPr txBox="1"/>
            <p:nvPr/>
          </p:nvSpPr>
          <p:spPr>
            <a:xfrm>
              <a:off x="5652000" y="2520000"/>
              <a:ext cx="14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b="1" dirty="0" err="1"/>
                <a:t>Salak</a:t>
              </a:r>
              <a:endParaRPr lang="fr-FR" b="1" dirty="0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DCFCA05B-4674-166B-022B-6E671BC07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750" y="3290400"/>
              <a:ext cx="952500" cy="952500"/>
            </a:xfrm>
            <a:prstGeom prst="rect">
              <a:avLst/>
            </a:prstGeom>
          </p:spPr>
        </p:pic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DA553BCF-7A6D-30DD-0AA1-100205ABD377}"/>
              </a:ext>
            </a:extLst>
          </p:cNvPr>
          <p:cNvSpPr txBox="1"/>
          <p:nvPr/>
        </p:nvSpPr>
        <p:spPr bwMode="auto">
          <a:xfrm>
            <a:off x="2439750" y="4536000"/>
            <a:ext cx="426450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Jeu de données réduit pour étude de faisabilité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AF1DE9-A5C6-AC4D-E652-3D873B8808E5}"/>
              </a:ext>
            </a:extLst>
          </p:cNvPr>
          <p:cNvSpPr/>
          <p:nvPr/>
        </p:nvSpPr>
        <p:spPr>
          <a:xfrm>
            <a:off x="360000" y="863999"/>
            <a:ext cx="3600000" cy="151919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7B59D84-30F6-2200-B89A-55557AC11295}"/>
              </a:ext>
            </a:extLst>
          </p:cNvPr>
          <p:cNvSpPr/>
          <p:nvPr/>
        </p:nvSpPr>
        <p:spPr>
          <a:xfrm>
            <a:off x="5180226" y="863999"/>
            <a:ext cx="3600000" cy="151919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1664BE-44C0-7955-0C56-C21585E3594A}"/>
              </a:ext>
            </a:extLst>
          </p:cNvPr>
          <p:cNvSpPr txBox="1"/>
          <p:nvPr/>
        </p:nvSpPr>
        <p:spPr>
          <a:xfrm>
            <a:off x="4030113" y="966799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131 fruits et légumes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64502C1-03BC-47D5-61AB-E146FBA290D9}"/>
              </a:ext>
            </a:extLst>
          </p:cNvPr>
          <p:cNvSpPr txBox="1"/>
          <p:nvPr/>
        </p:nvSpPr>
        <p:spPr>
          <a:xfrm>
            <a:off x="6260226" y="936000"/>
            <a:ext cx="14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Légumes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E0532A9-8279-D998-D3E1-7F893FD82AE8}"/>
              </a:ext>
            </a:extLst>
          </p:cNvPr>
          <p:cNvSpPr txBox="1"/>
          <p:nvPr/>
        </p:nvSpPr>
        <p:spPr>
          <a:xfrm>
            <a:off x="1440000" y="936000"/>
            <a:ext cx="14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Fruits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13C1013-2A84-DC89-3616-77375BADCB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76" y="1357200"/>
            <a:ext cx="952500" cy="9525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1AB2F6C-DE7C-3389-D936-D14896473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76" y="1357200"/>
            <a:ext cx="952500" cy="9525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B654A27-70A4-82FB-73FE-6586F10B9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76" y="1357200"/>
            <a:ext cx="952500" cy="9525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65347E9-C372-AE3F-2730-A45CCC0A82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0" y="1357200"/>
            <a:ext cx="952500" cy="952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7930D9D-AF2B-E0D2-F042-F7634E285B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50" y="1357200"/>
            <a:ext cx="952500" cy="952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4C07F70-EE35-1B73-F9CD-D6A11F552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50" y="1357200"/>
            <a:ext cx="952500" cy="952500"/>
          </a:xfrm>
          <a:prstGeom prst="rect">
            <a:avLst/>
          </a:prstGeom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D415E285-95F2-819E-B62E-CC99FE4091D9}"/>
              </a:ext>
            </a:extLst>
          </p:cNvPr>
          <p:cNvSpPr/>
          <p:nvPr/>
        </p:nvSpPr>
        <p:spPr>
          <a:xfrm>
            <a:off x="180000" y="2527200"/>
            <a:ext cx="8784000" cy="1868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itre 2">
            <a:extLst>
              <a:ext uri="{FF2B5EF4-FFF2-40B4-BE49-F238E27FC236}">
                <a16:creationId xmlns:a16="http://schemas.microsoft.com/office/drawing/2014/main" id="{ADCA2709-93D2-CB92-DAC3-5D39191F0FDF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C69AAA-4AF8-2F6B-BBDD-5E91216ACA50}"/>
              </a:ext>
            </a:extLst>
          </p:cNvPr>
          <p:cNvSpPr txBox="1"/>
          <p:nvPr/>
        </p:nvSpPr>
        <p:spPr>
          <a:xfrm>
            <a:off x="4029600" y="1726398"/>
            <a:ext cx="108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 dirty="0"/>
              <a:t>90 000 images</a:t>
            </a:r>
          </a:p>
        </p:txBody>
      </p:sp>
    </p:spTree>
    <p:extLst>
      <p:ext uri="{BB962C8B-B14F-4D97-AF65-F5344CB8AC3E}">
        <p14:creationId xmlns:p14="http://schemas.microsoft.com/office/powerpoint/2010/main" val="370617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9" grpId="0" animBg="1"/>
      <p:bldP spid="14" grpId="0"/>
      <p:bldP spid="16" grpId="0"/>
      <p:bldP spid="18" grpId="0"/>
      <p:bldP spid="52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5AAD6-3514-CC32-39A3-42636359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utilisé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781D42-4CD0-87CA-ECCB-8C9C625D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C7AF-BF70-489F-B43E-AFF4D5A87F3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DFA2F8-D036-C51B-3032-BE6B05B1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F41DF-DA4B-48EC-B9F5-F71DA6B48EF4}" type="datetime1">
              <a:rPr lang="fr-FR" smtClean="0"/>
              <a:t>21/06/2023</a:t>
            </a:fld>
            <a:endParaRPr lang="fr-FR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87706C8A-AC96-289E-870A-BC4B4A414E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C7495B6E-7EB9-0F11-0752-68D3D6BA4957}"/>
              </a:ext>
            </a:extLst>
          </p:cNvPr>
          <p:cNvSpPr>
            <a:spLocks noChangeAspect="1"/>
          </p:cNvSpPr>
          <p:nvPr/>
        </p:nvSpPr>
        <p:spPr>
          <a:xfrm rot="16200000">
            <a:off x="1368937" y="14338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9415D-9151-7B9E-ABF5-88323FF45253}"/>
              </a:ext>
            </a:extLst>
          </p:cNvPr>
          <p:cNvSpPr/>
          <p:nvPr/>
        </p:nvSpPr>
        <p:spPr>
          <a:xfrm>
            <a:off x="3518248" y="1317600"/>
            <a:ext cx="2160000" cy="952500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4BE210-2566-9E14-68C3-BDCBF28D71D6}"/>
              </a:ext>
            </a:extLst>
          </p:cNvPr>
          <p:cNvSpPr/>
          <p:nvPr/>
        </p:nvSpPr>
        <p:spPr>
          <a:xfrm>
            <a:off x="8064000" y="1317600"/>
            <a:ext cx="900000" cy="9525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18E70A-BF99-56BD-4F46-6E81AB6A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317599"/>
            <a:ext cx="952500" cy="9525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D05C60-01C6-4299-C6A7-3CC3C7A5554D}"/>
              </a:ext>
            </a:extLst>
          </p:cNvPr>
          <p:cNvSpPr txBox="1"/>
          <p:nvPr/>
        </p:nvSpPr>
        <p:spPr>
          <a:xfrm>
            <a:off x="8064000" y="1670739"/>
            <a:ext cx="9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Classifier</a:t>
            </a:r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57206407-5D2C-394A-AF16-1C0EFCFA50DB}"/>
              </a:ext>
            </a:extLst>
          </p:cNvPr>
          <p:cNvSpPr>
            <a:spLocks noChangeAspect="1"/>
          </p:cNvSpPr>
          <p:nvPr/>
        </p:nvSpPr>
        <p:spPr>
          <a:xfrm rot="16200000">
            <a:off x="7467559" y="143384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DFB2D1-A9FD-B671-086C-B815AA82BD35}"/>
              </a:ext>
            </a:extLst>
          </p:cNvPr>
          <p:cNvSpPr/>
          <p:nvPr/>
        </p:nvSpPr>
        <p:spPr>
          <a:xfrm>
            <a:off x="6511122" y="1317600"/>
            <a:ext cx="720000" cy="9525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DF6B8C93-CC25-5BD8-7C19-801728F57CC5}"/>
              </a:ext>
            </a:extLst>
          </p:cNvPr>
          <p:cNvSpPr>
            <a:spLocks noChangeAspect="1"/>
          </p:cNvSpPr>
          <p:nvPr/>
        </p:nvSpPr>
        <p:spPr>
          <a:xfrm rot="16200000">
            <a:off x="5914685" y="143384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8AE94D8-ADED-7060-B905-F8F17B64C1AC}"/>
              </a:ext>
            </a:extLst>
          </p:cNvPr>
          <p:cNvSpPr txBox="1"/>
          <p:nvPr/>
        </p:nvSpPr>
        <p:spPr>
          <a:xfrm>
            <a:off x="6331122" y="2415600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1x1x1280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014DCB-AC9B-C3F7-4748-B4D5C9FECBD6}"/>
              </a:ext>
            </a:extLst>
          </p:cNvPr>
          <p:cNvSpPr/>
          <p:nvPr/>
        </p:nvSpPr>
        <p:spPr>
          <a:xfrm>
            <a:off x="1965374" y="1317600"/>
            <a:ext cx="720000" cy="9525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215962F3-A1BE-1400-0B76-884645DD8CC0}"/>
              </a:ext>
            </a:extLst>
          </p:cNvPr>
          <p:cNvSpPr>
            <a:spLocks noChangeAspect="1"/>
          </p:cNvSpPr>
          <p:nvPr/>
        </p:nvSpPr>
        <p:spPr>
          <a:xfrm rot="16200000">
            <a:off x="2921811" y="14338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4BE51CF-6972-C231-E73C-73A2F64DB9E7}"/>
              </a:ext>
            </a:extLst>
          </p:cNvPr>
          <p:cNvSpPr txBox="1"/>
          <p:nvPr/>
        </p:nvSpPr>
        <p:spPr>
          <a:xfrm>
            <a:off x="1785374" y="2415600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224x224x3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DFEBBCA-D7DC-E232-8277-6BB8AD3202CE}"/>
              </a:ext>
            </a:extLst>
          </p:cNvPr>
          <p:cNvSpPr txBox="1"/>
          <p:nvPr/>
        </p:nvSpPr>
        <p:spPr>
          <a:xfrm>
            <a:off x="3698248" y="1670739"/>
            <a:ext cx="180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Couches convolution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B32633-2233-93A5-B3C0-20F91F3A21DD}"/>
              </a:ext>
            </a:extLst>
          </p:cNvPr>
          <p:cNvSpPr txBox="1"/>
          <p:nvPr/>
        </p:nvSpPr>
        <p:spPr>
          <a:xfrm>
            <a:off x="4305937" y="864000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 b="1" dirty="0"/>
              <a:t>MobileNetV2</a:t>
            </a:r>
            <a:endParaRPr lang="fr-FR" sz="1600" b="1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E369ECC-9270-B0E5-B418-1932630D1AE8}"/>
              </a:ext>
            </a:extLst>
          </p:cNvPr>
          <p:cNvSpPr txBox="1"/>
          <p:nvPr/>
        </p:nvSpPr>
        <p:spPr>
          <a:xfrm>
            <a:off x="1965374" y="1670739"/>
            <a:ext cx="7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Image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4900D84-52A0-4224-2B58-2863963AF808}"/>
              </a:ext>
            </a:extLst>
          </p:cNvPr>
          <p:cNvSpPr txBox="1"/>
          <p:nvPr/>
        </p:nvSpPr>
        <p:spPr>
          <a:xfrm>
            <a:off x="6511122" y="1670739"/>
            <a:ext cx="7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Vecteur</a:t>
            </a:r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3117F294-6F29-B836-121B-5F3B4E6CDA17}"/>
              </a:ext>
            </a:extLst>
          </p:cNvPr>
          <p:cNvSpPr/>
          <p:nvPr/>
        </p:nvSpPr>
        <p:spPr>
          <a:xfrm>
            <a:off x="8064000" y="1343849"/>
            <a:ext cx="900000" cy="900000"/>
          </a:xfrm>
          <a:prstGeom prst="mathMultiply">
            <a:avLst>
              <a:gd name="adj1" fmla="val 1117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26E1DB-0A9B-69CA-9838-E0F6058AB73F}"/>
              </a:ext>
            </a:extLst>
          </p:cNvPr>
          <p:cNvSpPr txBox="1"/>
          <p:nvPr/>
        </p:nvSpPr>
        <p:spPr bwMode="auto">
          <a:xfrm>
            <a:off x="2689315" y="4536000"/>
            <a:ext cx="3765370" cy="272415"/>
          </a:xfrm>
          <a:prstGeom prst="roundRect">
            <a:avLst/>
          </a:prstGeom>
          <a:gradFill>
            <a:gsLst>
              <a:gs pos="2000">
                <a:srgbClr val="D00000"/>
              </a:gs>
              <a:gs pos="0">
                <a:srgbClr val="990033"/>
              </a:gs>
              <a:gs pos="10000">
                <a:srgbClr val="5C0000"/>
              </a:gs>
              <a:gs pos="40000">
                <a:srgbClr val="C80000"/>
              </a:gs>
              <a:gs pos="90000">
                <a:srgbClr val="5C0000"/>
              </a:gs>
              <a:gs pos="100000">
                <a:sysClr val="windowText" lastClr="000000"/>
              </a:gs>
              <a:gs pos="99000">
                <a:srgbClr val="D00000"/>
              </a:gs>
            </a:gsLst>
            <a:lin ang="8100000" scaled="0"/>
          </a:gradFill>
          <a:scene3d>
            <a:camera prst="orthographicFront"/>
            <a:lightRig rig="balanced" dir="t">
              <a:rot lat="0" lon="0" rev="8700000"/>
            </a:lightRig>
          </a:scene3d>
          <a:sp3d>
            <a:bevelT w="190500" h="38100"/>
            <a:bevelB w="0" h="0"/>
          </a:sp3d>
        </p:spPr>
        <p:txBody>
          <a:bodyPr wrap="square" lIns="0" tIns="0" rIns="0" bIns="0" anchor="ctr" anchorCtr="1">
            <a:spAutoFit/>
          </a:bodyPr>
          <a:lstStyle/>
          <a:p>
            <a:pPr algn="ctr"/>
            <a:r>
              <a:rPr lang="fr-FR" sz="1600" b="1" dirty="0">
                <a:solidFill>
                  <a:prstClr val="white"/>
                </a:solidFill>
              </a:rPr>
              <a:t>Transfer </a:t>
            </a:r>
            <a:r>
              <a:rPr lang="fr-FR" sz="1600" b="1" dirty="0" err="1">
                <a:solidFill>
                  <a:prstClr val="white"/>
                </a:solidFill>
              </a:rPr>
              <a:t>learning</a:t>
            </a:r>
            <a:r>
              <a:rPr lang="fr-FR" sz="1600" b="1" dirty="0">
                <a:solidFill>
                  <a:prstClr val="white"/>
                </a:solidFill>
              </a:rPr>
              <a:t> du modèle MobileNetV2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2B80E2-7F42-5AD2-1D03-6D9F885F5644}"/>
              </a:ext>
            </a:extLst>
          </p:cNvPr>
          <p:cNvSpPr/>
          <p:nvPr/>
        </p:nvSpPr>
        <p:spPr>
          <a:xfrm>
            <a:off x="2021811" y="3344400"/>
            <a:ext cx="720000" cy="9525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CC8A241-375D-9915-02DF-F67DFABB530D}"/>
              </a:ext>
            </a:extLst>
          </p:cNvPr>
          <p:cNvSpPr txBox="1"/>
          <p:nvPr/>
        </p:nvSpPr>
        <p:spPr>
          <a:xfrm>
            <a:off x="2818843" y="3697540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1x1x1280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AA0F8C4-E416-E8AE-952B-9E54A08E3CF9}"/>
              </a:ext>
            </a:extLst>
          </p:cNvPr>
          <p:cNvSpPr txBox="1"/>
          <p:nvPr/>
        </p:nvSpPr>
        <p:spPr>
          <a:xfrm>
            <a:off x="2021811" y="3697540"/>
            <a:ext cx="7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Vecteur</a:t>
            </a:r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1DCE4C7D-6612-B34A-0AFE-048B722C0BAA}"/>
              </a:ext>
            </a:extLst>
          </p:cNvPr>
          <p:cNvSpPr>
            <a:spLocks noChangeAspect="1"/>
          </p:cNvSpPr>
          <p:nvPr/>
        </p:nvSpPr>
        <p:spPr>
          <a:xfrm rot="16200000">
            <a:off x="1368937" y="34606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EF6372B-2A4F-92FF-8E25-2662AFB8C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344400"/>
            <a:ext cx="952500" cy="952500"/>
          </a:xfrm>
          <a:prstGeom prst="rect">
            <a:avLst/>
          </a:prstGeom>
        </p:spPr>
      </p:pic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D37B85B4-40B2-62D3-0FB8-9379E17E5DFF}"/>
              </a:ext>
            </a:extLst>
          </p:cNvPr>
          <p:cNvSpPr>
            <a:spLocks noChangeAspect="1"/>
          </p:cNvSpPr>
          <p:nvPr/>
        </p:nvSpPr>
        <p:spPr>
          <a:xfrm rot="16200000">
            <a:off x="4155875" y="3460650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4C6B59F-9BDF-B508-CC10-D0A0A97B58E9}"/>
              </a:ext>
            </a:extLst>
          </p:cNvPr>
          <p:cNvSpPr/>
          <p:nvPr/>
        </p:nvSpPr>
        <p:spPr>
          <a:xfrm>
            <a:off x="4772906" y="3344400"/>
            <a:ext cx="1440000" cy="9525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E314449-BF61-4D01-CA27-1B0687A8794C}"/>
              </a:ext>
            </a:extLst>
          </p:cNvPr>
          <p:cNvSpPr txBox="1"/>
          <p:nvPr/>
        </p:nvSpPr>
        <p:spPr>
          <a:xfrm>
            <a:off x="4826906" y="3451318"/>
            <a:ext cx="1332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Réduction dimensionnelle</a:t>
            </a:r>
          </a:p>
          <a:p>
            <a:pPr algn="ctr"/>
            <a:r>
              <a:rPr lang="fr-FR" sz="1600" dirty="0"/>
              <a:t>(ACP)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88FCE6-6010-2AA2-1A5F-1C424903F139}"/>
              </a:ext>
            </a:extLst>
          </p:cNvPr>
          <p:cNvSpPr/>
          <p:nvPr/>
        </p:nvSpPr>
        <p:spPr>
          <a:xfrm>
            <a:off x="7086970" y="3344400"/>
            <a:ext cx="720000" cy="95250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454826D-1368-5F6C-5229-588D714AC9DF}"/>
              </a:ext>
            </a:extLst>
          </p:cNvPr>
          <p:cNvSpPr txBox="1"/>
          <p:nvPr/>
        </p:nvSpPr>
        <p:spPr>
          <a:xfrm>
            <a:off x="7086970" y="3696798"/>
            <a:ext cx="72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/>
              <a:t>Vecteur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B79CA9D-2EA5-AC13-0CB1-A67228DD7041}"/>
              </a:ext>
            </a:extLst>
          </p:cNvPr>
          <p:cNvSpPr txBox="1"/>
          <p:nvPr/>
        </p:nvSpPr>
        <p:spPr>
          <a:xfrm>
            <a:off x="7884000" y="3694689"/>
            <a:ext cx="108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b="1" dirty="0"/>
              <a:t>1x1x ???</a:t>
            </a:r>
          </a:p>
        </p:txBody>
      </p:sp>
      <p:sp>
        <p:nvSpPr>
          <p:cNvPr id="48" name="Flèche : bas 47">
            <a:extLst>
              <a:ext uri="{FF2B5EF4-FFF2-40B4-BE49-F238E27FC236}">
                <a16:creationId xmlns:a16="http://schemas.microsoft.com/office/drawing/2014/main" id="{6A57EBC8-D56F-9E57-75A5-6FC9EE2D56DC}"/>
              </a:ext>
            </a:extLst>
          </p:cNvPr>
          <p:cNvSpPr>
            <a:spLocks noChangeAspect="1"/>
          </p:cNvSpPr>
          <p:nvPr/>
        </p:nvSpPr>
        <p:spPr>
          <a:xfrm rot="16200000">
            <a:off x="6469938" y="3467589"/>
            <a:ext cx="360000" cy="7200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49" name="Titre 2">
            <a:extLst>
              <a:ext uri="{FF2B5EF4-FFF2-40B4-BE49-F238E27FC236}">
                <a16:creationId xmlns:a16="http://schemas.microsoft.com/office/drawing/2014/main" id="{4A44E894-6D40-C01C-034F-C323C002B6B0}"/>
              </a:ext>
            </a:extLst>
          </p:cNvPr>
          <p:cNvSpPr txBox="1">
            <a:spLocks/>
          </p:cNvSpPr>
          <p:nvPr/>
        </p:nvSpPr>
        <p:spPr>
          <a:xfrm>
            <a:off x="2287200" y="0"/>
            <a:ext cx="2282400" cy="216000"/>
          </a:xfrm>
          <a:prstGeom prst="rect">
            <a:avLst/>
          </a:prstGeom>
          <a:gradFill>
            <a:gsLst>
              <a:gs pos="5000">
                <a:srgbClr val="5F5F5F"/>
              </a:gs>
              <a:gs pos="0">
                <a:srgbClr val="7F7F7F"/>
              </a:gs>
              <a:gs pos="24000">
                <a:schemeClr val="bg1">
                  <a:lumMod val="65000"/>
                </a:schemeClr>
              </a:gs>
              <a:gs pos="47000">
                <a:srgbClr val="717171"/>
              </a:gs>
              <a:gs pos="77000">
                <a:srgbClr val="474747"/>
              </a:gs>
              <a:gs pos="92000">
                <a:srgbClr val="808080"/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0"/>
          </a:gradFill>
          <a:scene3d>
            <a:camera prst="orthographicFront"/>
            <a:lightRig rig="balanced" dir="t">
              <a:rot lat="0" lon="0" rev="13800000"/>
            </a:lightRig>
          </a:scene3d>
          <a:sp3d>
            <a:bevelT w="31750" h="260350" prst="slope"/>
          </a:sp3d>
        </p:spPr>
        <p:txBody>
          <a:bodyPr vert="horz" lIns="0" tIns="0" rIns="0" bIns="36000" rtlCol="0" anchor="ctr">
            <a:no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chemeClr val="bg1"/>
                </a:solidFill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16698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13" grpId="0"/>
      <p:bldP spid="24" grpId="0"/>
      <p:bldP spid="25" grpId="0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42" grpId="0" animBg="1"/>
      <p:bldP spid="43" grpId="0" animBg="1"/>
      <p:bldP spid="44" grpId="0"/>
      <p:bldP spid="45" grpId="0" animBg="1"/>
      <p:bldP spid="46" grpId="0"/>
      <p:bldP spid="47" grpId="0"/>
      <p:bldP spid="48" grpId="0" animBg="1"/>
    </p:bld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740</Words>
  <Application>Microsoft Office PowerPoint</Application>
  <PresentationFormat>Affichage à l'écran (16:9)</PresentationFormat>
  <Paragraphs>315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Conception personnalisée</vt:lpstr>
      <vt:lpstr>Thème Office</vt:lpstr>
      <vt:lpstr>Soutenance de projet 8 : Déployez un modèle dans le cloud</vt:lpstr>
      <vt:lpstr>Objectif de Fruits!</vt:lpstr>
      <vt:lpstr>Problématique</vt:lpstr>
      <vt:lpstr>Plan</vt:lpstr>
      <vt:lpstr>Comparaison small data et big data</vt:lpstr>
      <vt:lpstr>Librairie Pyspark</vt:lpstr>
      <vt:lpstr>Dataframe Pyspark</vt:lpstr>
      <vt:lpstr>Jeu de données</vt:lpstr>
      <vt:lpstr>Modèle utilisé</vt:lpstr>
      <vt:lpstr>Analyse en Composante Principale</vt:lpstr>
      <vt:lpstr>Composition du script</vt:lpstr>
      <vt:lpstr>Amazon Web Services (AWS)</vt:lpstr>
      <vt:lpstr>Contrôle des services</vt:lpstr>
      <vt:lpstr>Création du cluster</vt:lpstr>
      <vt:lpstr>Test du script sur AWS</vt:lpstr>
      <vt:lpstr>Fin de test</vt:lpstr>
      <vt:lpstr>Méthodologie et résultats</vt:lpstr>
      <vt:lpstr>Conclusions</vt:lpstr>
      <vt:lpstr>Remerciements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1ère session de mentorat</dc:title>
  <dc:creator>Farid .</dc:creator>
  <cp:lastModifiedBy>Farid .</cp:lastModifiedBy>
  <cp:revision>120</cp:revision>
  <dcterms:created xsi:type="dcterms:W3CDTF">2022-09-06T08:25:29Z</dcterms:created>
  <dcterms:modified xsi:type="dcterms:W3CDTF">2023-06-21T12:02:38Z</dcterms:modified>
</cp:coreProperties>
</file>